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0.xml" ContentType="application/vnd.openxmlformats-officedocument.presentationml.tags+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5.xml" ContentType="application/vnd.openxmlformats-officedocument.presentationml.tags+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36.xml" ContentType="application/vnd.openxmlformats-officedocument.presentationml.tags+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9.xml" ContentType="application/vnd.openxmlformats-officedocument.presentationml.tags+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40.xml" ContentType="application/vnd.openxmlformats-officedocument.presentationml.tags+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1.xml" ContentType="application/vnd.openxmlformats-officedocument.presentationml.tags+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2.xml" ContentType="application/vnd.openxmlformats-officedocument.presentationml.tags+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4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02" r:id="rId2"/>
    <p:sldId id="1618" r:id="rId3"/>
    <p:sldId id="403" r:id="rId4"/>
    <p:sldId id="1619" r:id="rId5"/>
    <p:sldId id="364" r:id="rId6"/>
    <p:sldId id="1603" r:id="rId7"/>
    <p:sldId id="1602" r:id="rId8"/>
    <p:sldId id="842" r:id="rId9"/>
    <p:sldId id="404" r:id="rId10"/>
    <p:sldId id="387" r:id="rId11"/>
    <p:sldId id="1606" r:id="rId12"/>
    <p:sldId id="758" r:id="rId13"/>
    <p:sldId id="380" r:id="rId14"/>
    <p:sldId id="391" r:id="rId15"/>
    <p:sldId id="393" r:id="rId16"/>
    <p:sldId id="392" r:id="rId17"/>
    <p:sldId id="396" r:id="rId18"/>
    <p:sldId id="1624" r:id="rId19"/>
    <p:sldId id="1645" r:id="rId20"/>
    <p:sldId id="1646" r:id="rId21"/>
    <p:sldId id="1647" r:id="rId22"/>
    <p:sldId id="1648" r:id="rId23"/>
    <p:sldId id="405" r:id="rId24"/>
    <p:sldId id="840" r:id="rId25"/>
    <p:sldId id="406" r:id="rId26"/>
    <p:sldId id="841" r:id="rId27"/>
    <p:sldId id="753" r:id="rId28"/>
    <p:sldId id="836" r:id="rId29"/>
    <p:sldId id="833" r:id="rId30"/>
    <p:sldId id="834" r:id="rId31"/>
    <p:sldId id="1649" r:id="rId32"/>
    <p:sldId id="835" r:id="rId33"/>
    <p:sldId id="839" r:id="rId34"/>
    <p:sldId id="408" r:id="rId35"/>
    <p:sldId id="409" r:id="rId36"/>
    <p:sldId id="726" r:id="rId37"/>
    <p:sldId id="8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782" autoAdjust="0"/>
  </p:normalViewPr>
  <p:slideViewPr>
    <p:cSldViewPr snapToGrid="0">
      <p:cViewPr varScale="1">
        <p:scale>
          <a:sx n="65" d="100"/>
          <a:sy n="65" d="100"/>
        </p:scale>
        <p:origin x="226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58DF64-C762-4B80-9186-A0D061299560}" type="doc">
      <dgm:prSet loTypeId="urn:microsoft.com/office/officeart/2005/8/layout/pyramid2" loCatId="pyramid" qsTypeId="urn:microsoft.com/office/officeart/2005/8/quickstyle/3d3" qsCatId="3D" csTypeId="urn:microsoft.com/office/officeart/2005/8/colors/accent2_2" csCatId="accent2" phldr="1"/>
      <dgm:spPr/>
    </dgm:pt>
    <dgm:pt modelId="{9EECE4FA-6CF5-4043-A5C9-1906EA8A97FE}">
      <dgm:prSet phldrT="[Text]">
        <dgm:style>
          <a:lnRef idx="2">
            <a:schemeClr val="accent2"/>
          </a:lnRef>
          <a:fillRef idx="1">
            <a:schemeClr val="lt1"/>
          </a:fillRef>
          <a:effectRef idx="0">
            <a:schemeClr val="accent2"/>
          </a:effectRef>
          <a:fontRef idx="minor">
            <a:schemeClr val="dk1"/>
          </a:fontRef>
        </dgm:style>
      </dgm:prSet>
      <dgm:spPr>
        <a:ln>
          <a:solidFill>
            <a:schemeClr val="tx2">
              <a:lumMod val="50000"/>
            </a:schemeClr>
          </a:solidFill>
        </a:ln>
      </dgm:spPr>
      <dgm:t>
        <a:bodyPr/>
        <a:lstStyle/>
        <a:p>
          <a:r>
            <a:rPr lang="en-US" b="1" dirty="0">
              <a:latin typeface="Amazon Ember" panose="02000000000000000000" pitchFamily="2" charset="0"/>
              <a:ea typeface="Amazon Ember" panose="02000000000000000000" pitchFamily="2" charset="0"/>
              <a:cs typeface="Amazon Ember Light" panose="020B0403020204020204" pitchFamily="34" charset="0"/>
            </a:rPr>
            <a:t>Environment consistency</a:t>
          </a:r>
          <a:endParaRPr lang="en-US" b="1" dirty="0"/>
        </a:p>
      </dgm:t>
    </dgm:pt>
    <dgm:pt modelId="{EE183E34-2892-45C0-94DE-6D13ECDAE803}" type="parTrans" cxnId="{37D5F95D-5FF8-44A7-8868-78D978EB0623}">
      <dgm:prSet/>
      <dgm:spPr/>
      <dgm:t>
        <a:bodyPr/>
        <a:lstStyle/>
        <a:p>
          <a:endParaRPr lang="en-US"/>
        </a:p>
      </dgm:t>
    </dgm:pt>
    <dgm:pt modelId="{BC884207-8C55-4799-834B-9E90E81C064B}" type="sibTrans" cxnId="{37D5F95D-5FF8-44A7-8868-78D978EB0623}">
      <dgm:prSet/>
      <dgm:spPr/>
      <dgm:t>
        <a:bodyPr/>
        <a:lstStyle/>
        <a:p>
          <a:endParaRPr lang="en-US"/>
        </a:p>
      </dgm:t>
    </dgm:pt>
    <dgm:pt modelId="{EBE45684-CF67-4F15-9EB4-6A9553090F43}">
      <dgm:prSet>
        <dgm:style>
          <a:lnRef idx="2">
            <a:schemeClr val="accent2"/>
          </a:lnRef>
          <a:fillRef idx="1">
            <a:schemeClr val="lt1"/>
          </a:fillRef>
          <a:effectRef idx="0">
            <a:schemeClr val="accent2"/>
          </a:effectRef>
          <a:fontRef idx="minor">
            <a:schemeClr val="dk1"/>
          </a:fontRef>
        </dgm:style>
      </dgm:prSet>
      <dgm:spPr>
        <a:ln>
          <a:solidFill>
            <a:schemeClr val="tx2">
              <a:lumMod val="50000"/>
            </a:schemeClr>
          </a:solidFill>
        </a:ln>
      </dgm:spPr>
      <dgm:t>
        <a:bodyPr/>
        <a:lstStyle/>
        <a:p>
          <a:r>
            <a:rPr lang="en-US" b="1" dirty="0">
              <a:latin typeface="Amazon Ember" panose="02000000000000000000" pitchFamily="2" charset="0"/>
              <a:ea typeface="Amazon Ember" panose="02000000000000000000" pitchFamily="2" charset="0"/>
              <a:cs typeface="Amazon Ember Light" panose="020B0403020204020204" pitchFamily="34" charset="0"/>
            </a:rPr>
            <a:t>Operational efficiency</a:t>
          </a:r>
        </a:p>
      </dgm:t>
    </dgm:pt>
    <dgm:pt modelId="{2B2E9192-5DC2-44A5-B467-AF4D392C6143}" type="parTrans" cxnId="{5A91F910-5527-41E0-96AF-3CA88D121DFC}">
      <dgm:prSet/>
      <dgm:spPr/>
      <dgm:t>
        <a:bodyPr/>
        <a:lstStyle/>
        <a:p>
          <a:endParaRPr lang="en-US"/>
        </a:p>
      </dgm:t>
    </dgm:pt>
    <dgm:pt modelId="{AD4873A6-8732-4F06-ACBA-E8480FDB9726}" type="sibTrans" cxnId="{5A91F910-5527-41E0-96AF-3CA88D121DFC}">
      <dgm:prSet/>
      <dgm:spPr/>
      <dgm:t>
        <a:bodyPr/>
        <a:lstStyle/>
        <a:p>
          <a:endParaRPr lang="en-US"/>
        </a:p>
      </dgm:t>
    </dgm:pt>
    <dgm:pt modelId="{47ACA856-6764-4221-8BF5-03302299FE46}">
      <dgm:prSet>
        <dgm:style>
          <a:lnRef idx="2">
            <a:schemeClr val="accent2"/>
          </a:lnRef>
          <a:fillRef idx="1">
            <a:schemeClr val="lt1"/>
          </a:fillRef>
          <a:effectRef idx="0">
            <a:schemeClr val="accent2"/>
          </a:effectRef>
          <a:fontRef idx="minor">
            <a:schemeClr val="dk1"/>
          </a:fontRef>
        </dgm:style>
      </dgm:prSet>
      <dgm:spPr>
        <a:ln>
          <a:solidFill>
            <a:schemeClr val="tx2">
              <a:lumMod val="50000"/>
            </a:schemeClr>
          </a:solidFill>
        </a:ln>
      </dgm:spPr>
      <dgm:t>
        <a:bodyPr/>
        <a:lstStyle/>
        <a:p>
          <a:r>
            <a:rPr lang="en-US" b="1" dirty="0">
              <a:latin typeface="Amazon Ember" panose="02000000000000000000" pitchFamily="2" charset="0"/>
              <a:ea typeface="Amazon Ember" panose="02000000000000000000" pitchFamily="2" charset="0"/>
              <a:cs typeface="Amazon Ember Light" panose="020B0403020204020204" pitchFamily="34" charset="0"/>
            </a:rPr>
            <a:t>Developer productivity</a:t>
          </a:r>
        </a:p>
      </dgm:t>
    </dgm:pt>
    <dgm:pt modelId="{70503A40-041A-4F1F-BCFF-A1D6816C9630}" type="parTrans" cxnId="{93494033-5C1B-4BF8-B5B0-8528477B792F}">
      <dgm:prSet/>
      <dgm:spPr/>
      <dgm:t>
        <a:bodyPr/>
        <a:lstStyle/>
        <a:p>
          <a:endParaRPr lang="en-US"/>
        </a:p>
      </dgm:t>
    </dgm:pt>
    <dgm:pt modelId="{825EA027-4A9B-4EF7-8526-B3390C2C92EF}" type="sibTrans" cxnId="{93494033-5C1B-4BF8-B5B0-8528477B792F}">
      <dgm:prSet/>
      <dgm:spPr/>
      <dgm:t>
        <a:bodyPr/>
        <a:lstStyle/>
        <a:p>
          <a:endParaRPr lang="en-US"/>
        </a:p>
      </dgm:t>
    </dgm:pt>
    <dgm:pt modelId="{C0BED3FF-5DD4-413F-B429-622377331912}">
      <dgm:prSet>
        <dgm:style>
          <a:lnRef idx="2">
            <a:schemeClr val="accent2"/>
          </a:lnRef>
          <a:fillRef idx="1">
            <a:schemeClr val="lt1"/>
          </a:fillRef>
          <a:effectRef idx="0">
            <a:schemeClr val="accent2"/>
          </a:effectRef>
          <a:fontRef idx="minor">
            <a:schemeClr val="dk1"/>
          </a:fontRef>
        </dgm:style>
      </dgm:prSet>
      <dgm:spPr>
        <a:ln>
          <a:solidFill>
            <a:schemeClr val="tx2">
              <a:lumMod val="50000"/>
            </a:schemeClr>
          </a:solidFill>
        </a:ln>
      </dgm:spPr>
      <dgm:t>
        <a:bodyPr/>
        <a:lstStyle/>
        <a:p>
          <a:r>
            <a:rPr lang="en-US" b="1" dirty="0">
              <a:latin typeface="Amazon Ember" panose="02000000000000000000" pitchFamily="2" charset="0"/>
              <a:ea typeface="Amazon Ember" panose="02000000000000000000" pitchFamily="2" charset="0"/>
              <a:cs typeface="Amazon Ember Light" panose="020B0403020204020204" pitchFamily="34" charset="0"/>
            </a:rPr>
            <a:t>Version control</a:t>
          </a:r>
        </a:p>
      </dgm:t>
    </dgm:pt>
    <dgm:pt modelId="{3578FAA6-6551-4BDB-BCAB-DC2FA72A6E92}" type="parTrans" cxnId="{DFBD91CE-0713-4143-A670-D4AD91F6E839}">
      <dgm:prSet/>
      <dgm:spPr/>
      <dgm:t>
        <a:bodyPr/>
        <a:lstStyle/>
        <a:p>
          <a:endParaRPr lang="en-US"/>
        </a:p>
      </dgm:t>
    </dgm:pt>
    <dgm:pt modelId="{5EBBC424-5009-4AE3-9ECA-49C4DFA1C631}" type="sibTrans" cxnId="{DFBD91CE-0713-4143-A670-D4AD91F6E839}">
      <dgm:prSet/>
      <dgm:spPr/>
      <dgm:t>
        <a:bodyPr/>
        <a:lstStyle/>
        <a:p>
          <a:endParaRPr lang="en-US"/>
        </a:p>
      </dgm:t>
    </dgm:pt>
    <dgm:pt modelId="{E10BB8C7-D48D-4808-ABFC-ECAE6E86F16D}" type="pres">
      <dgm:prSet presAssocID="{0358DF64-C762-4B80-9186-A0D061299560}" presName="compositeShape" presStyleCnt="0">
        <dgm:presLayoutVars>
          <dgm:dir/>
          <dgm:resizeHandles/>
        </dgm:presLayoutVars>
      </dgm:prSet>
      <dgm:spPr/>
    </dgm:pt>
    <dgm:pt modelId="{3A89CEB6-38F8-41C8-B807-CB1F44115F4A}" type="pres">
      <dgm:prSet presAssocID="{0358DF64-C762-4B80-9186-A0D061299560}" presName="pyramid" presStyleLbl="node1" presStyleIdx="0" presStyleCnt="1"/>
      <dgm:spPr>
        <a:solidFill>
          <a:schemeClr val="accent1">
            <a:lumMod val="75000"/>
            <a:lumOff val="25000"/>
          </a:schemeClr>
        </a:solidFill>
      </dgm:spPr>
    </dgm:pt>
    <dgm:pt modelId="{EC2440C8-0BA7-4CCA-B76E-9E52961D9BD4}" type="pres">
      <dgm:prSet presAssocID="{0358DF64-C762-4B80-9186-A0D061299560}" presName="theList" presStyleCnt="0"/>
      <dgm:spPr/>
    </dgm:pt>
    <dgm:pt modelId="{0BD97CDA-6E97-4B5A-8677-0883065A656D}" type="pres">
      <dgm:prSet presAssocID="{9EECE4FA-6CF5-4043-A5C9-1906EA8A97FE}" presName="aNode" presStyleLbl="fgAcc1" presStyleIdx="0" presStyleCnt="4">
        <dgm:presLayoutVars>
          <dgm:bulletEnabled val="1"/>
        </dgm:presLayoutVars>
      </dgm:prSet>
      <dgm:spPr/>
    </dgm:pt>
    <dgm:pt modelId="{376E7031-035C-4830-B8FA-D401905EF7D6}" type="pres">
      <dgm:prSet presAssocID="{9EECE4FA-6CF5-4043-A5C9-1906EA8A97FE}" presName="aSpace" presStyleCnt="0"/>
      <dgm:spPr/>
    </dgm:pt>
    <dgm:pt modelId="{0E5AB6F7-9B85-4E64-8ECD-60A2B2C51101}" type="pres">
      <dgm:prSet presAssocID="{EBE45684-CF67-4F15-9EB4-6A9553090F43}" presName="aNode" presStyleLbl="fgAcc1" presStyleIdx="1" presStyleCnt="4">
        <dgm:presLayoutVars>
          <dgm:bulletEnabled val="1"/>
        </dgm:presLayoutVars>
      </dgm:prSet>
      <dgm:spPr/>
    </dgm:pt>
    <dgm:pt modelId="{B53D578D-613B-465D-98FF-BCFE648F3FB2}" type="pres">
      <dgm:prSet presAssocID="{EBE45684-CF67-4F15-9EB4-6A9553090F43}" presName="aSpace" presStyleCnt="0"/>
      <dgm:spPr/>
    </dgm:pt>
    <dgm:pt modelId="{2877364F-A3FB-4500-8AA9-89A675D2F42A}" type="pres">
      <dgm:prSet presAssocID="{47ACA856-6764-4221-8BF5-03302299FE46}" presName="aNode" presStyleLbl="fgAcc1" presStyleIdx="2" presStyleCnt="4">
        <dgm:presLayoutVars>
          <dgm:bulletEnabled val="1"/>
        </dgm:presLayoutVars>
      </dgm:prSet>
      <dgm:spPr/>
    </dgm:pt>
    <dgm:pt modelId="{5957E418-BBFD-48CF-B459-FB38572F1ABE}" type="pres">
      <dgm:prSet presAssocID="{47ACA856-6764-4221-8BF5-03302299FE46}" presName="aSpace" presStyleCnt="0"/>
      <dgm:spPr/>
    </dgm:pt>
    <dgm:pt modelId="{053A7E7C-FBFF-40A1-91CA-0BABA0A2C864}" type="pres">
      <dgm:prSet presAssocID="{C0BED3FF-5DD4-413F-B429-622377331912}" presName="aNode" presStyleLbl="fgAcc1" presStyleIdx="3" presStyleCnt="4">
        <dgm:presLayoutVars>
          <dgm:bulletEnabled val="1"/>
        </dgm:presLayoutVars>
      </dgm:prSet>
      <dgm:spPr/>
    </dgm:pt>
    <dgm:pt modelId="{38FF14A0-9D30-4A3C-A5A5-6CBAD6BBEE0E}" type="pres">
      <dgm:prSet presAssocID="{C0BED3FF-5DD4-413F-B429-622377331912}" presName="aSpace" presStyleCnt="0"/>
      <dgm:spPr/>
    </dgm:pt>
  </dgm:ptLst>
  <dgm:cxnLst>
    <dgm:cxn modelId="{5A91F910-5527-41E0-96AF-3CA88D121DFC}" srcId="{0358DF64-C762-4B80-9186-A0D061299560}" destId="{EBE45684-CF67-4F15-9EB4-6A9553090F43}" srcOrd="1" destOrd="0" parTransId="{2B2E9192-5DC2-44A5-B467-AF4D392C6143}" sibTransId="{AD4873A6-8732-4F06-ACBA-E8480FDB9726}"/>
    <dgm:cxn modelId="{93494033-5C1B-4BF8-B5B0-8528477B792F}" srcId="{0358DF64-C762-4B80-9186-A0D061299560}" destId="{47ACA856-6764-4221-8BF5-03302299FE46}" srcOrd="2" destOrd="0" parTransId="{70503A40-041A-4F1F-BCFF-A1D6816C9630}" sibTransId="{825EA027-4A9B-4EF7-8526-B3390C2C92EF}"/>
    <dgm:cxn modelId="{37D5F95D-5FF8-44A7-8868-78D978EB0623}" srcId="{0358DF64-C762-4B80-9186-A0D061299560}" destId="{9EECE4FA-6CF5-4043-A5C9-1906EA8A97FE}" srcOrd="0" destOrd="0" parTransId="{EE183E34-2892-45C0-94DE-6D13ECDAE803}" sibTransId="{BC884207-8C55-4799-834B-9E90E81C064B}"/>
    <dgm:cxn modelId="{81236241-EE2B-41EF-B2D3-BE311C7FFF79}" type="presOf" srcId="{9EECE4FA-6CF5-4043-A5C9-1906EA8A97FE}" destId="{0BD97CDA-6E97-4B5A-8677-0883065A656D}" srcOrd="0" destOrd="0" presId="urn:microsoft.com/office/officeart/2005/8/layout/pyramid2"/>
    <dgm:cxn modelId="{257D9966-099C-4DE3-880F-78CD0AF700EF}" type="presOf" srcId="{0358DF64-C762-4B80-9186-A0D061299560}" destId="{E10BB8C7-D48D-4808-ABFC-ECAE6E86F16D}" srcOrd="0" destOrd="0" presId="urn:microsoft.com/office/officeart/2005/8/layout/pyramid2"/>
    <dgm:cxn modelId="{D95C2F51-3111-4FA1-AD9C-EC22D57F2BB1}" type="presOf" srcId="{47ACA856-6764-4221-8BF5-03302299FE46}" destId="{2877364F-A3FB-4500-8AA9-89A675D2F42A}" srcOrd="0" destOrd="0" presId="urn:microsoft.com/office/officeart/2005/8/layout/pyramid2"/>
    <dgm:cxn modelId="{3FE42652-B804-4B57-9743-392CD368EC8E}" type="presOf" srcId="{EBE45684-CF67-4F15-9EB4-6A9553090F43}" destId="{0E5AB6F7-9B85-4E64-8ECD-60A2B2C51101}" srcOrd="0" destOrd="0" presId="urn:microsoft.com/office/officeart/2005/8/layout/pyramid2"/>
    <dgm:cxn modelId="{DFBD91CE-0713-4143-A670-D4AD91F6E839}" srcId="{0358DF64-C762-4B80-9186-A0D061299560}" destId="{C0BED3FF-5DD4-413F-B429-622377331912}" srcOrd="3" destOrd="0" parTransId="{3578FAA6-6551-4BDB-BCAB-DC2FA72A6E92}" sibTransId="{5EBBC424-5009-4AE3-9ECA-49C4DFA1C631}"/>
    <dgm:cxn modelId="{A19B4EDC-13C7-4145-A8AF-3E98DB5CA717}" type="presOf" srcId="{C0BED3FF-5DD4-413F-B429-622377331912}" destId="{053A7E7C-FBFF-40A1-91CA-0BABA0A2C864}" srcOrd="0" destOrd="0" presId="urn:microsoft.com/office/officeart/2005/8/layout/pyramid2"/>
    <dgm:cxn modelId="{301E5CA0-9303-4B70-9061-45550DA8A566}" type="presParOf" srcId="{E10BB8C7-D48D-4808-ABFC-ECAE6E86F16D}" destId="{3A89CEB6-38F8-41C8-B807-CB1F44115F4A}" srcOrd="0" destOrd="0" presId="urn:microsoft.com/office/officeart/2005/8/layout/pyramid2"/>
    <dgm:cxn modelId="{1739AC18-BBC8-4319-8B83-406F63A59471}" type="presParOf" srcId="{E10BB8C7-D48D-4808-ABFC-ECAE6E86F16D}" destId="{EC2440C8-0BA7-4CCA-B76E-9E52961D9BD4}" srcOrd="1" destOrd="0" presId="urn:microsoft.com/office/officeart/2005/8/layout/pyramid2"/>
    <dgm:cxn modelId="{E394C1FE-6238-4561-88FB-D6207BB54C5E}" type="presParOf" srcId="{EC2440C8-0BA7-4CCA-B76E-9E52961D9BD4}" destId="{0BD97CDA-6E97-4B5A-8677-0883065A656D}" srcOrd="0" destOrd="0" presId="urn:microsoft.com/office/officeart/2005/8/layout/pyramid2"/>
    <dgm:cxn modelId="{B0265A8B-835D-4FA4-BDF4-F7DE2585D6B3}" type="presParOf" srcId="{EC2440C8-0BA7-4CCA-B76E-9E52961D9BD4}" destId="{376E7031-035C-4830-B8FA-D401905EF7D6}" srcOrd="1" destOrd="0" presId="urn:microsoft.com/office/officeart/2005/8/layout/pyramid2"/>
    <dgm:cxn modelId="{F8871074-1606-4374-B302-4E354CD62F3A}" type="presParOf" srcId="{EC2440C8-0BA7-4CCA-B76E-9E52961D9BD4}" destId="{0E5AB6F7-9B85-4E64-8ECD-60A2B2C51101}" srcOrd="2" destOrd="0" presId="urn:microsoft.com/office/officeart/2005/8/layout/pyramid2"/>
    <dgm:cxn modelId="{100C74E0-5430-4F85-8B5E-FD1DEACA15F7}" type="presParOf" srcId="{EC2440C8-0BA7-4CCA-B76E-9E52961D9BD4}" destId="{B53D578D-613B-465D-98FF-BCFE648F3FB2}" srcOrd="3" destOrd="0" presId="urn:microsoft.com/office/officeart/2005/8/layout/pyramid2"/>
    <dgm:cxn modelId="{3966817E-1373-4C80-8046-360FA1D2B320}" type="presParOf" srcId="{EC2440C8-0BA7-4CCA-B76E-9E52961D9BD4}" destId="{2877364F-A3FB-4500-8AA9-89A675D2F42A}" srcOrd="4" destOrd="0" presId="urn:microsoft.com/office/officeart/2005/8/layout/pyramid2"/>
    <dgm:cxn modelId="{9C37C7B6-D51F-4874-9BD7-DE95DE42352D}" type="presParOf" srcId="{EC2440C8-0BA7-4CCA-B76E-9E52961D9BD4}" destId="{5957E418-BBFD-48CF-B459-FB38572F1ABE}" srcOrd="5" destOrd="0" presId="urn:microsoft.com/office/officeart/2005/8/layout/pyramid2"/>
    <dgm:cxn modelId="{E87FD150-EA52-4510-AE1C-FFF04A6A1FB2}" type="presParOf" srcId="{EC2440C8-0BA7-4CCA-B76E-9E52961D9BD4}" destId="{053A7E7C-FBFF-40A1-91CA-0BABA0A2C864}" srcOrd="6" destOrd="0" presId="urn:microsoft.com/office/officeart/2005/8/layout/pyramid2"/>
    <dgm:cxn modelId="{4E8173AC-025F-4B5B-977D-BBE57B0A0344}" type="presParOf" srcId="{EC2440C8-0BA7-4CCA-B76E-9E52961D9BD4}" destId="{38FF14A0-9D30-4A3C-A5A5-6CBAD6BBEE0E}"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B5E9E1-01DA-4F32-B626-498657024FFA}"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US"/>
        </a:p>
      </dgm:t>
    </dgm:pt>
    <dgm:pt modelId="{8C6BBE07-1383-4F13-9DB0-B69DEAB467BD}">
      <dgm:prSet phldrT="[Text]"/>
      <dgm:spPr/>
      <dgm:t>
        <a:bodyPr/>
        <a:lstStyle/>
        <a:p>
          <a:r>
            <a:rPr lang="en-US" dirty="0">
              <a:latin typeface="Amazon Ember" panose="02000000000000000000" pitchFamily="2" charset="0"/>
              <a:ea typeface="Amazon Ember" panose="02000000000000000000" pitchFamily="2" charset="0"/>
              <a:cs typeface="Amazon Ember" charset="0"/>
            </a:rPr>
            <a:t>Define IAM and networking policies </a:t>
          </a:r>
          <a:endParaRPr lang="en-US" dirty="0">
            <a:latin typeface="Amazon Ember" panose="02000000000000000000" pitchFamily="2" charset="0"/>
            <a:ea typeface="Amazon Ember" panose="02000000000000000000" pitchFamily="2" charset="0"/>
          </a:endParaRPr>
        </a:p>
      </dgm:t>
    </dgm:pt>
    <dgm:pt modelId="{A3FF5E99-4BAF-4EB7-87D9-AA310E8FB0AC}" type="parTrans" cxnId="{E87EEB55-1D3F-4D6E-B3C7-F9CF7AB9BC8E}">
      <dgm:prSet/>
      <dgm:spPr/>
      <dgm:t>
        <a:bodyPr/>
        <a:lstStyle/>
        <a:p>
          <a:endParaRPr lang="en-US">
            <a:latin typeface="Amazon Ember" panose="02000000000000000000" pitchFamily="2" charset="0"/>
            <a:ea typeface="Amazon Ember" panose="02000000000000000000" pitchFamily="2" charset="0"/>
          </a:endParaRPr>
        </a:p>
      </dgm:t>
    </dgm:pt>
    <dgm:pt modelId="{24EB5038-8BD2-435F-8E36-3D22CAF00F09}" type="sibTrans" cxnId="{E87EEB55-1D3F-4D6E-B3C7-F9CF7AB9BC8E}">
      <dgm:prSet/>
      <dgm:spPr/>
      <dgm:t>
        <a:bodyPr/>
        <a:lstStyle/>
        <a:p>
          <a:endParaRPr lang="en-US">
            <a:latin typeface="Amazon Ember" panose="02000000000000000000" pitchFamily="2" charset="0"/>
            <a:ea typeface="Amazon Ember" panose="02000000000000000000" pitchFamily="2" charset="0"/>
          </a:endParaRPr>
        </a:p>
      </dgm:t>
    </dgm:pt>
    <dgm:pt modelId="{801557F2-A6A0-4CB0-B8F7-D4CC593FD353}">
      <dgm:prSet phldrT="[Text]"/>
      <dgm:spPr/>
      <dgm:t>
        <a:bodyPr/>
        <a:lstStyle/>
        <a:p>
          <a:r>
            <a:rPr lang="en-US" dirty="0">
              <a:latin typeface="Amazon Ember" panose="02000000000000000000" pitchFamily="2" charset="0"/>
              <a:ea typeface="Amazon Ember" panose="02000000000000000000" pitchFamily="2" charset="0"/>
            </a:rPr>
            <a:t>4</a:t>
          </a:r>
        </a:p>
      </dgm:t>
    </dgm:pt>
    <dgm:pt modelId="{3DC88C0F-AC62-4CEC-8FC7-8E7CCA2935C1}" type="parTrans" cxnId="{E7688612-AD72-4223-A0A0-84D104F4C5D1}">
      <dgm:prSet/>
      <dgm:spPr/>
      <dgm:t>
        <a:bodyPr/>
        <a:lstStyle/>
        <a:p>
          <a:endParaRPr lang="en-US">
            <a:latin typeface="Amazon Ember" panose="02000000000000000000" pitchFamily="2" charset="0"/>
            <a:ea typeface="Amazon Ember" panose="02000000000000000000" pitchFamily="2" charset="0"/>
          </a:endParaRPr>
        </a:p>
      </dgm:t>
    </dgm:pt>
    <dgm:pt modelId="{F6399DDF-8782-48DE-946E-AD1E9AED6C97}" type="sibTrans" cxnId="{E7688612-AD72-4223-A0A0-84D104F4C5D1}">
      <dgm:prSet/>
      <dgm:spPr/>
      <dgm:t>
        <a:bodyPr/>
        <a:lstStyle/>
        <a:p>
          <a:endParaRPr lang="en-US">
            <a:latin typeface="Amazon Ember" panose="02000000000000000000" pitchFamily="2" charset="0"/>
            <a:ea typeface="Amazon Ember" panose="02000000000000000000" pitchFamily="2" charset="0"/>
          </a:endParaRPr>
        </a:p>
      </dgm:t>
    </dgm:pt>
    <dgm:pt modelId="{0FF05F54-84A3-8349-9B04-96B3967EF20B}">
      <dgm:prSet phldrT="[Text]"/>
      <dgm:spPr/>
      <dgm:t>
        <a:bodyPr/>
        <a:lstStyle/>
        <a:p>
          <a:endParaRPr lang="en-US" dirty="0">
            <a:ln>
              <a:solidFill>
                <a:srgbClr val="232F3E"/>
              </a:solidFill>
            </a:ln>
            <a:latin typeface="Amazon Ember" panose="02000000000000000000" pitchFamily="2" charset="0"/>
            <a:ea typeface="Amazon Ember" panose="02000000000000000000" pitchFamily="2" charset="0"/>
          </a:endParaRPr>
        </a:p>
      </dgm:t>
    </dgm:pt>
    <dgm:pt modelId="{772C6B42-247E-714D-BCBA-2C6DFED45CF2}" type="parTrans" cxnId="{4193571D-20C3-904A-A0F3-DD966E5BB3DE}">
      <dgm:prSet/>
      <dgm:spPr/>
      <dgm:t>
        <a:bodyPr/>
        <a:lstStyle/>
        <a:p>
          <a:endParaRPr lang="en-US"/>
        </a:p>
      </dgm:t>
    </dgm:pt>
    <dgm:pt modelId="{7F48810C-A812-9E44-AA59-70C3F4104EFF}" type="sibTrans" cxnId="{4193571D-20C3-904A-A0F3-DD966E5BB3DE}">
      <dgm:prSet/>
      <dgm:spPr/>
      <dgm:t>
        <a:bodyPr/>
        <a:lstStyle/>
        <a:p>
          <a:endParaRPr lang="en-US"/>
        </a:p>
      </dgm:t>
    </dgm:pt>
    <dgm:pt modelId="{3EB202F8-32F1-4884-AEE7-02B5CE1408BD}">
      <dgm:prSet phldrT="[Text]"/>
      <dgm:spPr/>
      <dgm:t>
        <a:bodyPr/>
        <a:lstStyle/>
        <a:p>
          <a:r>
            <a:rPr lang="en-US" dirty="0">
              <a:ln>
                <a:solidFill>
                  <a:srgbClr val="232F3E"/>
                </a:solidFill>
              </a:ln>
              <a:latin typeface="Amazon Ember" panose="02000000000000000000" pitchFamily="2" charset="0"/>
              <a:ea typeface="Amazon Ember" panose="02000000000000000000" pitchFamily="2" charset="0"/>
            </a:rPr>
            <a:t>Launch</a:t>
          </a:r>
        </a:p>
      </dgm:t>
    </dgm:pt>
    <dgm:pt modelId="{72674B1C-78CA-449F-BFFC-247EEF87D016}" type="sibTrans" cxnId="{0438301B-EA66-47A1-A2E4-5501A28DF6FC}">
      <dgm:prSet/>
      <dgm:spPr/>
      <dgm:t>
        <a:bodyPr/>
        <a:lstStyle/>
        <a:p>
          <a:endParaRPr lang="en-US">
            <a:latin typeface="Amazon Ember" panose="02000000000000000000" pitchFamily="2" charset="0"/>
            <a:ea typeface="Amazon Ember" panose="02000000000000000000" pitchFamily="2" charset="0"/>
          </a:endParaRPr>
        </a:p>
      </dgm:t>
    </dgm:pt>
    <dgm:pt modelId="{8BAE382C-E10C-4B55-BEB1-F8EBB2555BC7}" type="parTrans" cxnId="{0438301B-EA66-47A1-A2E4-5501A28DF6FC}">
      <dgm:prSet/>
      <dgm:spPr/>
      <dgm:t>
        <a:bodyPr/>
        <a:lstStyle/>
        <a:p>
          <a:endParaRPr lang="en-US">
            <a:latin typeface="Amazon Ember" panose="02000000000000000000" pitchFamily="2" charset="0"/>
            <a:ea typeface="Amazon Ember" panose="02000000000000000000" pitchFamily="2" charset="0"/>
          </a:endParaRPr>
        </a:p>
      </dgm:t>
    </dgm:pt>
    <dgm:pt modelId="{CD77C716-4557-4D66-83B7-4670178535D8}">
      <dgm:prSet phldrT="[Text]"/>
      <dgm:spPr/>
      <dgm:t>
        <a:bodyPr/>
        <a:lstStyle/>
        <a:p>
          <a:r>
            <a:rPr lang="en-US" dirty="0">
              <a:latin typeface="Amazon Ember" panose="02000000000000000000" pitchFamily="2" charset="0"/>
              <a:ea typeface="Amazon Ember" panose="02000000000000000000" pitchFamily="2" charset="0"/>
            </a:rPr>
            <a:t>3</a:t>
          </a:r>
        </a:p>
      </dgm:t>
    </dgm:pt>
    <dgm:pt modelId="{F425EBAD-FE3A-493F-AFD2-96BC0D27DE25}" type="sibTrans" cxnId="{F5A2A0D1-E403-4DFF-BA42-79B3C3A10233}">
      <dgm:prSet/>
      <dgm:spPr/>
      <dgm:t>
        <a:bodyPr/>
        <a:lstStyle/>
        <a:p>
          <a:endParaRPr lang="en-US">
            <a:latin typeface="Amazon Ember" panose="02000000000000000000" pitchFamily="2" charset="0"/>
            <a:ea typeface="Amazon Ember" panose="02000000000000000000" pitchFamily="2" charset="0"/>
          </a:endParaRPr>
        </a:p>
      </dgm:t>
    </dgm:pt>
    <dgm:pt modelId="{4EAF16F8-1645-4613-8AB1-37DA83F47B46}" type="parTrans" cxnId="{F5A2A0D1-E403-4DFF-BA42-79B3C3A10233}">
      <dgm:prSet/>
      <dgm:spPr/>
      <dgm:t>
        <a:bodyPr/>
        <a:lstStyle/>
        <a:p>
          <a:endParaRPr lang="en-US">
            <a:latin typeface="Amazon Ember" panose="02000000000000000000" pitchFamily="2" charset="0"/>
            <a:ea typeface="Amazon Ember" panose="02000000000000000000" pitchFamily="2" charset="0"/>
          </a:endParaRPr>
        </a:p>
      </dgm:t>
    </dgm:pt>
    <dgm:pt modelId="{68995033-5107-44E2-A1BB-730A36C15B9D}">
      <dgm:prSet phldrT="[Text]"/>
      <dgm:spPr/>
      <dgm:t>
        <a:bodyPr/>
        <a:lstStyle/>
        <a:p>
          <a:r>
            <a:rPr lang="en-US" dirty="0">
              <a:latin typeface="Amazon Ember" panose="02000000000000000000" pitchFamily="2" charset="0"/>
              <a:ea typeface="Amazon Ember" panose="02000000000000000000" pitchFamily="2" charset="0"/>
              <a:cs typeface="Amazon Ember" charset="0"/>
            </a:rPr>
            <a:t>Specify CPU and memory requirements</a:t>
          </a:r>
          <a:endParaRPr lang="en-US" dirty="0">
            <a:latin typeface="Amazon Ember" panose="02000000000000000000" pitchFamily="2" charset="0"/>
            <a:ea typeface="Amazon Ember" panose="02000000000000000000" pitchFamily="2" charset="0"/>
          </a:endParaRPr>
        </a:p>
      </dgm:t>
    </dgm:pt>
    <dgm:pt modelId="{768A7499-89C8-4D6F-9144-5CF8AAE6D182}" type="sibTrans" cxnId="{00F1200A-7F40-4582-8A9E-9A5F9513D1B0}">
      <dgm:prSet/>
      <dgm:spPr/>
      <dgm:t>
        <a:bodyPr/>
        <a:lstStyle/>
        <a:p>
          <a:endParaRPr lang="en-US">
            <a:latin typeface="Amazon Ember" panose="02000000000000000000" pitchFamily="2" charset="0"/>
            <a:ea typeface="Amazon Ember" panose="02000000000000000000" pitchFamily="2" charset="0"/>
          </a:endParaRPr>
        </a:p>
      </dgm:t>
    </dgm:pt>
    <dgm:pt modelId="{6A4C234F-A7C6-4320-B314-A076EC125142}" type="parTrans" cxnId="{00F1200A-7F40-4582-8A9E-9A5F9513D1B0}">
      <dgm:prSet/>
      <dgm:spPr/>
      <dgm:t>
        <a:bodyPr/>
        <a:lstStyle/>
        <a:p>
          <a:endParaRPr lang="en-US">
            <a:latin typeface="Amazon Ember" panose="02000000000000000000" pitchFamily="2" charset="0"/>
            <a:ea typeface="Amazon Ember" panose="02000000000000000000" pitchFamily="2" charset="0"/>
          </a:endParaRPr>
        </a:p>
      </dgm:t>
    </dgm:pt>
    <dgm:pt modelId="{144F0357-DA0D-4BEA-B106-799526DD301A}">
      <dgm:prSet phldrT="[Text]"/>
      <dgm:spPr/>
      <dgm:t>
        <a:bodyPr/>
        <a:lstStyle/>
        <a:p>
          <a:r>
            <a:rPr lang="en-US" dirty="0">
              <a:latin typeface="Amazon Ember" panose="02000000000000000000" pitchFamily="2" charset="0"/>
              <a:ea typeface="Amazon Ember" panose="02000000000000000000" pitchFamily="2" charset="0"/>
            </a:rPr>
            <a:t>2</a:t>
          </a:r>
        </a:p>
      </dgm:t>
    </dgm:pt>
    <dgm:pt modelId="{F6308878-00D0-4C5A-A6DD-467C5BC3C930}" type="sibTrans" cxnId="{9D0F729C-C5DD-4E88-BC17-6BDF666FCBD7}">
      <dgm:prSet/>
      <dgm:spPr/>
      <dgm:t>
        <a:bodyPr/>
        <a:lstStyle/>
        <a:p>
          <a:endParaRPr lang="en-US">
            <a:latin typeface="Amazon Ember" panose="02000000000000000000" pitchFamily="2" charset="0"/>
            <a:ea typeface="Amazon Ember" panose="02000000000000000000" pitchFamily="2" charset="0"/>
          </a:endParaRPr>
        </a:p>
      </dgm:t>
    </dgm:pt>
    <dgm:pt modelId="{DC83495F-854C-43AA-AD31-97F6FC761308}" type="parTrans" cxnId="{9D0F729C-C5DD-4E88-BC17-6BDF666FCBD7}">
      <dgm:prSet/>
      <dgm:spPr/>
      <dgm:t>
        <a:bodyPr/>
        <a:lstStyle/>
        <a:p>
          <a:endParaRPr lang="en-US">
            <a:latin typeface="Amazon Ember" panose="02000000000000000000" pitchFamily="2" charset="0"/>
            <a:ea typeface="Amazon Ember" panose="02000000000000000000" pitchFamily="2" charset="0"/>
          </a:endParaRPr>
        </a:p>
      </dgm:t>
    </dgm:pt>
    <dgm:pt modelId="{460A0B01-D989-4200-B0F0-F948C513124D}">
      <dgm:prSet phldrT="[Text]"/>
      <dgm:spPr/>
      <dgm:t>
        <a:bodyPr/>
        <a:lstStyle/>
        <a:p>
          <a:r>
            <a:rPr lang="en-US" dirty="0">
              <a:latin typeface="Amazon Ember" panose="02000000000000000000" pitchFamily="2" charset="0"/>
              <a:ea typeface="Amazon Ember" panose="02000000000000000000" pitchFamily="2" charset="0"/>
            </a:rPr>
            <a:t>1</a:t>
          </a:r>
        </a:p>
      </dgm:t>
    </dgm:pt>
    <dgm:pt modelId="{83D2FD8A-8267-4F80-97B0-E8150137CDA8}" type="sibTrans" cxnId="{227490C3-E300-43CF-8401-F24FD2331D44}">
      <dgm:prSet/>
      <dgm:spPr/>
      <dgm:t>
        <a:bodyPr/>
        <a:lstStyle/>
        <a:p>
          <a:endParaRPr lang="en-US">
            <a:latin typeface="Amazon Ember" panose="02000000000000000000" pitchFamily="2" charset="0"/>
            <a:ea typeface="Amazon Ember" panose="02000000000000000000" pitchFamily="2" charset="0"/>
          </a:endParaRPr>
        </a:p>
      </dgm:t>
    </dgm:pt>
    <dgm:pt modelId="{24607955-04D4-4A7B-97C1-71419ECC5DFD}" type="parTrans" cxnId="{227490C3-E300-43CF-8401-F24FD2331D44}">
      <dgm:prSet/>
      <dgm:spPr/>
      <dgm:t>
        <a:bodyPr/>
        <a:lstStyle/>
        <a:p>
          <a:endParaRPr lang="en-US">
            <a:latin typeface="Amazon Ember" panose="02000000000000000000" pitchFamily="2" charset="0"/>
            <a:ea typeface="Amazon Ember" panose="02000000000000000000" pitchFamily="2" charset="0"/>
          </a:endParaRPr>
        </a:p>
      </dgm:t>
    </dgm:pt>
    <dgm:pt modelId="{65F68D0F-7AAC-4B67-8A99-D81D162C451D}">
      <dgm:prSet phldrT="[Text]"/>
      <dgm:spPr/>
      <dgm:t>
        <a:bodyPr/>
        <a:lstStyle/>
        <a:p>
          <a:pPr>
            <a:spcAft>
              <a:spcPts val="396"/>
            </a:spcAft>
          </a:pPr>
          <a:endParaRPr lang="en-US" b="1" dirty="0">
            <a:latin typeface="Amazon Ember" panose="02000000000000000000" pitchFamily="2" charset="0"/>
            <a:ea typeface="Amazon Ember" panose="02000000000000000000" pitchFamily="2" charset="0"/>
          </a:endParaRPr>
        </a:p>
      </dgm:t>
    </dgm:pt>
    <dgm:pt modelId="{B12576C4-D475-4793-B7F6-BF18903A5299}" type="sibTrans" cxnId="{3B1CFE3D-C301-4B27-8F4B-9531810EF5BD}">
      <dgm:prSet/>
      <dgm:spPr/>
      <dgm:t>
        <a:bodyPr/>
        <a:lstStyle/>
        <a:p>
          <a:endParaRPr lang="en-US">
            <a:latin typeface="Amazon Ember" panose="02000000000000000000" pitchFamily="2" charset="0"/>
            <a:ea typeface="Amazon Ember" panose="02000000000000000000" pitchFamily="2" charset="0"/>
          </a:endParaRPr>
        </a:p>
      </dgm:t>
    </dgm:pt>
    <dgm:pt modelId="{5A11C15A-7A48-4D45-AD63-D6D28518B5C0}" type="parTrans" cxnId="{3B1CFE3D-C301-4B27-8F4B-9531810EF5BD}">
      <dgm:prSet/>
      <dgm:spPr/>
      <dgm:t>
        <a:bodyPr/>
        <a:lstStyle/>
        <a:p>
          <a:endParaRPr lang="en-US">
            <a:latin typeface="Amazon Ember" panose="02000000000000000000" pitchFamily="2" charset="0"/>
            <a:ea typeface="Amazon Ember" panose="02000000000000000000" pitchFamily="2" charset="0"/>
          </a:endParaRPr>
        </a:p>
      </dgm:t>
    </dgm:pt>
    <dgm:pt modelId="{2A04F07F-4C4B-094B-AD30-9953149DC8D6}">
      <dgm:prSet/>
      <dgm:spPr/>
      <dgm:t>
        <a:bodyPr/>
        <a:lstStyle/>
        <a:p>
          <a:pPr>
            <a:spcAft>
              <a:spcPct val="15000"/>
            </a:spcAft>
          </a:pPr>
          <a:r>
            <a:rPr lang="en-US" dirty="0">
              <a:latin typeface="Amazon Ember" panose="02000000000000000000" pitchFamily="2" charset="0"/>
              <a:ea typeface="Amazon Ember" panose="02000000000000000000" pitchFamily="2" charset="0"/>
              <a:cs typeface="Amazon Ember" charset="0"/>
            </a:rPr>
            <a:t>Build your container image</a:t>
          </a:r>
          <a:endParaRPr lang="en-US" b="1" dirty="0">
            <a:latin typeface="Amazon Ember" panose="02000000000000000000" pitchFamily="2" charset="0"/>
            <a:ea typeface="Amazon Ember" panose="02000000000000000000" pitchFamily="2" charset="0"/>
          </a:endParaRPr>
        </a:p>
      </dgm:t>
    </dgm:pt>
    <dgm:pt modelId="{8062FAE5-E27D-4447-87BF-2F573DCB3069}" type="sibTrans" cxnId="{FCE4D889-B684-6440-BCF1-6FA959D1CBBA}">
      <dgm:prSet/>
      <dgm:spPr/>
      <dgm:t>
        <a:bodyPr/>
        <a:lstStyle/>
        <a:p>
          <a:endParaRPr lang="en-US"/>
        </a:p>
      </dgm:t>
    </dgm:pt>
    <dgm:pt modelId="{BE2EDD8E-A837-E84E-B575-48163126058F}" type="parTrans" cxnId="{FCE4D889-B684-6440-BCF1-6FA959D1CBBA}">
      <dgm:prSet/>
      <dgm:spPr/>
      <dgm:t>
        <a:bodyPr/>
        <a:lstStyle/>
        <a:p>
          <a:endParaRPr lang="en-US"/>
        </a:p>
      </dgm:t>
    </dgm:pt>
    <dgm:pt modelId="{89FC87B3-1D87-4903-AC55-1C363A4FA182}" type="pres">
      <dgm:prSet presAssocID="{00B5E9E1-01DA-4F32-B626-498657024FFA}" presName="Name0" presStyleCnt="0">
        <dgm:presLayoutVars>
          <dgm:dir/>
          <dgm:animLvl val="lvl"/>
          <dgm:resizeHandles val="exact"/>
        </dgm:presLayoutVars>
      </dgm:prSet>
      <dgm:spPr/>
    </dgm:pt>
    <dgm:pt modelId="{CCF83BD8-E964-4A2B-942B-DF4C279F7E61}" type="pres">
      <dgm:prSet presAssocID="{00B5E9E1-01DA-4F32-B626-498657024FFA}" presName="tSp" presStyleCnt="0"/>
      <dgm:spPr/>
    </dgm:pt>
    <dgm:pt modelId="{83381AF6-113E-410D-8A05-BCB980C50AD5}" type="pres">
      <dgm:prSet presAssocID="{00B5E9E1-01DA-4F32-B626-498657024FFA}" presName="bSp" presStyleCnt="0"/>
      <dgm:spPr/>
    </dgm:pt>
    <dgm:pt modelId="{C5757A70-8195-4CFE-BFAB-BEEBF61DA7CD}" type="pres">
      <dgm:prSet presAssocID="{00B5E9E1-01DA-4F32-B626-498657024FFA}" presName="process" presStyleCnt="0"/>
      <dgm:spPr/>
    </dgm:pt>
    <dgm:pt modelId="{B2F3024D-2341-4085-94DF-172D42BFB709}" type="pres">
      <dgm:prSet presAssocID="{460A0B01-D989-4200-B0F0-F948C513124D}" presName="composite1" presStyleCnt="0"/>
      <dgm:spPr/>
    </dgm:pt>
    <dgm:pt modelId="{18C67A87-545B-4759-AD4C-3B129853A184}" type="pres">
      <dgm:prSet presAssocID="{460A0B01-D989-4200-B0F0-F948C513124D}" presName="dummyNode1" presStyleLbl="node1" presStyleIdx="0" presStyleCnt="4"/>
      <dgm:spPr/>
    </dgm:pt>
    <dgm:pt modelId="{E9607709-7D0A-4758-98E1-851428076009}" type="pres">
      <dgm:prSet presAssocID="{460A0B01-D989-4200-B0F0-F948C513124D}" presName="childNode1" presStyleLbl="bgAcc1" presStyleIdx="0" presStyleCnt="4">
        <dgm:presLayoutVars>
          <dgm:bulletEnabled val="1"/>
        </dgm:presLayoutVars>
      </dgm:prSet>
      <dgm:spPr/>
    </dgm:pt>
    <dgm:pt modelId="{F8A2B1BB-7EED-48B2-99E3-250DC1D65377}" type="pres">
      <dgm:prSet presAssocID="{460A0B01-D989-4200-B0F0-F948C513124D}" presName="childNode1tx" presStyleLbl="bgAcc1" presStyleIdx="0" presStyleCnt="4">
        <dgm:presLayoutVars>
          <dgm:bulletEnabled val="1"/>
        </dgm:presLayoutVars>
      </dgm:prSet>
      <dgm:spPr/>
    </dgm:pt>
    <dgm:pt modelId="{3F238E70-4587-4D7D-AC15-C689E862128A}" type="pres">
      <dgm:prSet presAssocID="{460A0B01-D989-4200-B0F0-F948C513124D}" presName="parentNode1" presStyleLbl="node1" presStyleIdx="0" presStyleCnt="4">
        <dgm:presLayoutVars>
          <dgm:chMax val="1"/>
          <dgm:bulletEnabled val="1"/>
        </dgm:presLayoutVars>
      </dgm:prSet>
      <dgm:spPr/>
    </dgm:pt>
    <dgm:pt modelId="{5680E4EC-F6A9-4A80-A9AD-3101EE73902D}" type="pres">
      <dgm:prSet presAssocID="{460A0B01-D989-4200-B0F0-F948C513124D}" presName="connSite1" presStyleCnt="0"/>
      <dgm:spPr/>
    </dgm:pt>
    <dgm:pt modelId="{1B1765E2-0761-48F5-BA7B-AE7AAA131558}" type="pres">
      <dgm:prSet presAssocID="{83D2FD8A-8267-4F80-97B0-E8150137CDA8}" presName="Name9" presStyleLbl="sibTrans2D1" presStyleIdx="0" presStyleCnt="3"/>
      <dgm:spPr/>
    </dgm:pt>
    <dgm:pt modelId="{5B6A38DD-EE1E-4F62-A513-04B36651F210}" type="pres">
      <dgm:prSet presAssocID="{144F0357-DA0D-4BEA-B106-799526DD301A}" presName="composite2" presStyleCnt="0"/>
      <dgm:spPr/>
    </dgm:pt>
    <dgm:pt modelId="{E42E9F71-00DE-4DF9-BBEE-13E7465AEA37}" type="pres">
      <dgm:prSet presAssocID="{144F0357-DA0D-4BEA-B106-799526DD301A}" presName="dummyNode2" presStyleLbl="node1" presStyleIdx="0" presStyleCnt="4"/>
      <dgm:spPr/>
    </dgm:pt>
    <dgm:pt modelId="{FB584A3F-C290-4B62-AABF-0C29F053EBE9}" type="pres">
      <dgm:prSet presAssocID="{144F0357-DA0D-4BEA-B106-799526DD301A}" presName="childNode2" presStyleLbl="bgAcc1" presStyleIdx="1" presStyleCnt="4">
        <dgm:presLayoutVars>
          <dgm:bulletEnabled val="1"/>
        </dgm:presLayoutVars>
      </dgm:prSet>
      <dgm:spPr/>
    </dgm:pt>
    <dgm:pt modelId="{EC2BBC70-395C-444F-9124-16FC0C5BD1F5}" type="pres">
      <dgm:prSet presAssocID="{144F0357-DA0D-4BEA-B106-799526DD301A}" presName="childNode2tx" presStyleLbl="bgAcc1" presStyleIdx="1" presStyleCnt="4">
        <dgm:presLayoutVars>
          <dgm:bulletEnabled val="1"/>
        </dgm:presLayoutVars>
      </dgm:prSet>
      <dgm:spPr/>
    </dgm:pt>
    <dgm:pt modelId="{F1634BCE-9185-4311-87DA-309429566730}" type="pres">
      <dgm:prSet presAssocID="{144F0357-DA0D-4BEA-B106-799526DD301A}" presName="parentNode2" presStyleLbl="node1" presStyleIdx="1" presStyleCnt="4">
        <dgm:presLayoutVars>
          <dgm:chMax val="0"/>
          <dgm:bulletEnabled val="1"/>
        </dgm:presLayoutVars>
      </dgm:prSet>
      <dgm:spPr/>
    </dgm:pt>
    <dgm:pt modelId="{FA3D7EB3-1B83-4ABC-814C-1A8DECEAEB93}" type="pres">
      <dgm:prSet presAssocID="{144F0357-DA0D-4BEA-B106-799526DD301A}" presName="connSite2" presStyleCnt="0"/>
      <dgm:spPr/>
    </dgm:pt>
    <dgm:pt modelId="{EA03A9AD-C4D9-48E0-A8D5-65873284B4C8}" type="pres">
      <dgm:prSet presAssocID="{F6308878-00D0-4C5A-A6DD-467C5BC3C930}" presName="Name18" presStyleLbl="sibTrans2D1" presStyleIdx="1" presStyleCnt="3"/>
      <dgm:spPr/>
    </dgm:pt>
    <dgm:pt modelId="{D469FFD4-D9F3-46F9-9C10-6D5EA919417F}" type="pres">
      <dgm:prSet presAssocID="{CD77C716-4557-4D66-83B7-4670178535D8}" presName="composite1" presStyleCnt="0"/>
      <dgm:spPr/>
    </dgm:pt>
    <dgm:pt modelId="{9F2ECBE5-D665-4862-A3E4-9D6BE33FA5D0}" type="pres">
      <dgm:prSet presAssocID="{CD77C716-4557-4D66-83B7-4670178535D8}" presName="dummyNode1" presStyleLbl="node1" presStyleIdx="1" presStyleCnt="4"/>
      <dgm:spPr/>
    </dgm:pt>
    <dgm:pt modelId="{C4664A49-6C56-4790-AC73-B92B946AC508}" type="pres">
      <dgm:prSet presAssocID="{CD77C716-4557-4D66-83B7-4670178535D8}" presName="childNode1" presStyleLbl="bgAcc1" presStyleIdx="2" presStyleCnt="4">
        <dgm:presLayoutVars>
          <dgm:bulletEnabled val="1"/>
        </dgm:presLayoutVars>
      </dgm:prSet>
      <dgm:spPr/>
    </dgm:pt>
    <dgm:pt modelId="{BF8DB141-1316-4A93-ABFD-FA6EEE0693EF}" type="pres">
      <dgm:prSet presAssocID="{CD77C716-4557-4D66-83B7-4670178535D8}" presName="childNode1tx" presStyleLbl="bgAcc1" presStyleIdx="2" presStyleCnt="4">
        <dgm:presLayoutVars>
          <dgm:bulletEnabled val="1"/>
        </dgm:presLayoutVars>
      </dgm:prSet>
      <dgm:spPr/>
    </dgm:pt>
    <dgm:pt modelId="{75BA2ECE-F756-42E1-8203-FC55C81DC286}" type="pres">
      <dgm:prSet presAssocID="{CD77C716-4557-4D66-83B7-4670178535D8}" presName="parentNode1" presStyleLbl="node1" presStyleIdx="2" presStyleCnt="4">
        <dgm:presLayoutVars>
          <dgm:chMax val="1"/>
          <dgm:bulletEnabled val="1"/>
        </dgm:presLayoutVars>
      </dgm:prSet>
      <dgm:spPr/>
    </dgm:pt>
    <dgm:pt modelId="{879C53AE-0AE5-40AF-861B-CBE54EB20A71}" type="pres">
      <dgm:prSet presAssocID="{CD77C716-4557-4D66-83B7-4670178535D8}" presName="connSite1" presStyleCnt="0"/>
      <dgm:spPr/>
    </dgm:pt>
    <dgm:pt modelId="{212BFCF1-2D4A-4CEB-98ED-F0C8D0C2DF5B}" type="pres">
      <dgm:prSet presAssocID="{F425EBAD-FE3A-493F-AFD2-96BC0D27DE25}" presName="Name9" presStyleLbl="sibTrans2D1" presStyleIdx="2" presStyleCnt="3"/>
      <dgm:spPr/>
    </dgm:pt>
    <dgm:pt modelId="{0291A6AF-14F1-4063-93B7-C526FA0BADB1}" type="pres">
      <dgm:prSet presAssocID="{801557F2-A6A0-4CB0-B8F7-D4CC593FD353}" presName="composite2" presStyleCnt="0"/>
      <dgm:spPr/>
    </dgm:pt>
    <dgm:pt modelId="{6A8F4D06-0CA6-4B49-A352-4DD9E9821B3F}" type="pres">
      <dgm:prSet presAssocID="{801557F2-A6A0-4CB0-B8F7-D4CC593FD353}" presName="dummyNode2" presStyleLbl="node1" presStyleIdx="2" presStyleCnt="4"/>
      <dgm:spPr/>
    </dgm:pt>
    <dgm:pt modelId="{536D0F75-0791-4091-85D1-EBA876026329}" type="pres">
      <dgm:prSet presAssocID="{801557F2-A6A0-4CB0-B8F7-D4CC593FD353}" presName="childNode2" presStyleLbl="bgAcc1" presStyleIdx="3" presStyleCnt="4">
        <dgm:presLayoutVars>
          <dgm:bulletEnabled val="1"/>
        </dgm:presLayoutVars>
      </dgm:prSet>
      <dgm:spPr/>
    </dgm:pt>
    <dgm:pt modelId="{85EF9943-4D77-4641-8465-3E489718DBBF}" type="pres">
      <dgm:prSet presAssocID="{801557F2-A6A0-4CB0-B8F7-D4CC593FD353}" presName="childNode2tx" presStyleLbl="bgAcc1" presStyleIdx="3" presStyleCnt="4">
        <dgm:presLayoutVars>
          <dgm:bulletEnabled val="1"/>
        </dgm:presLayoutVars>
      </dgm:prSet>
      <dgm:spPr/>
    </dgm:pt>
    <dgm:pt modelId="{72589281-4A51-4973-994D-4E1CDDAEF552}" type="pres">
      <dgm:prSet presAssocID="{801557F2-A6A0-4CB0-B8F7-D4CC593FD353}" presName="parentNode2" presStyleLbl="node1" presStyleIdx="3" presStyleCnt="4">
        <dgm:presLayoutVars>
          <dgm:chMax val="0"/>
          <dgm:bulletEnabled val="1"/>
        </dgm:presLayoutVars>
      </dgm:prSet>
      <dgm:spPr/>
    </dgm:pt>
    <dgm:pt modelId="{F37DEFDE-C92E-4E24-8ED1-A05BB7673AAD}" type="pres">
      <dgm:prSet presAssocID="{801557F2-A6A0-4CB0-B8F7-D4CC593FD353}" presName="connSite2" presStyleCnt="0"/>
      <dgm:spPr/>
    </dgm:pt>
  </dgm:ptLst>
  <dgm:cxnLst>
    <dgm:cxn modelId="{5FDD0F07-BDF9-3B47-8CB9-45CAC7977D7C}" type="presOf" srcId="{65F68D0F-7AAC-4B67-8A99-D81D162C451D}" destId="{E9607709-7D0A-4758-98E1-851428076009}" srcOrd="0" destOrd="0" presId="urn:microsoft.com/office/officeart/2005/8/layout/hProcess4"/>
    <dgm:cxn modelId="{00F1200A-7F40-4582-8A9E-9A5F9513D1B0}" srcId="{144F0357-DA0D-4BEA-B106-799526DD301A}" destId="{68995033-5107-44E2-A1BB-730A36C15B9D}" srcOrd="0" destOrd="0" parTransId="{6A4C234F-A7C6-4320-B314-A076EC125142}" sibTransId="{768A7499-89C8-4D6F-9144-5CF8AAE6D182}"/>
    <dgm:cxn modelId="{28AE5210-51CF-614A-98E0-C829409CD9C9}" type="presOf" srcId="{68995033-5107-44E2-A1BB-730A36C15B9D}" destId="{FB584A3F-C290-4B62-AABF-0C29F053EBE9}" srcOrd="0" destOrd="0" presId="urn:microsoft.com/office/officeart/2005/8/layout/hProcess4"/>
    <dgm:cxn modelId="{83F21711-B86F-EA4B-822D-61A6D9A5933F}" type="presOf" srcId="{65F68D0F-7AAC-4B67-8A99-D81D162C451D}" destId="{F8A2B1BB-7EED-48B2-99E3-250DC1D65377}" srcOrd="1" destOrd="0" presId="urn:microsoft.com/office/officeart/2005/8/layout/hProcess4"/>
    <dgm:cxn modelId="{EB442B12-448C-A643-AFB5-406E171DC2B7}" type="presOf" srcId="{2A04F07F-4C4B-094B-AD30-9953149DC8D6}" destId="{E9607709-7D0A-4758-98E1-851428076009}" srcOrd="0" destOrd="1" presId="urn:microsoft.com/office/officeart/2005/8/layout/hProcess4"/>
    <dgm:cxn modelId="{E7688612-AD72-4223-A0A0-84D104F4C5D1}" srcId="{00B5E9E1-01DA-4F32-B626-498657024FFA}" destId="{801557F2-A6A0-4CB0-B8F7-D4CC593FD353}" srcOrd="3" destOrd="0" parTransId="{3DC88C0F-AC62-4CEC-8FC7-8E7CCA2935C1}" sibTransId="{F6399DDF-8782-48DE-946E-AD1E9AED6C97}"/>
    <dgm:cxn modelId="{0438301B-EA66-47A1-A2E4-5501A28DF6FC}" srcId="{801557F2-A6A0-4CB0-B8F7-D4CC593FD353}" destId="{3EB202F8-32F1-4884-AEE7-02B5CE1408BD}" srcOrd="1" destOrd="0" parTransId="{8BAE382C-E10C-4B55-BEB1-F8EBB2555BC7}" sibTransId="{72674B1C-78CA-449F-BFFC-247EEF87D016}"/>
    <dgm:cxn modelId="{4193571D-20C3-904A-A0F3-DD966E5BB3DE}" srcId="{801557F2-A6A0-4CB0-B8F7-D4CC593FD353}" destId="{0FF05F54-84A3-8349-9B04-96B3967EF20B}" srcOrd="0" destOrd="0" parTransId="{772C6B42-247E-714D-BCBA-2C6DFED45CF2}" sibTransId="{7F48810C-A812-9E44-AA59-70C3F4104EFF}"/>
    <dgm:cxn modelId="{7F7F1927-265D-4B8E-9DB1-129632033BC8}" type="presOf" srcId="{460A0B01-D989-4200-B0F0-F948C513124D}" destId="{3F238E70-4587-4D7D-AC15-C689E862128A}" srcOrd="0" destOrd="0" presId="urn:microsoft.com/office/officeart/2005/8/layout/hProcess4"/>
    <dgm:cxn modelId="{79217A29-4AB2-2F45-AD76-62A30114C94B}" type="presOf" srcId="{8C6BBE07-1383-4F13-9DB0-B69DEAB467BD}" destId="{BF8DB141-1316-4A93-ABFD-FA6EEE0693EF}" srcOrd="1" destOrd="0" presId="urn:microsoft.com/office/officeart/2005/8/layout/hProcess4"/>
    <dgm:cxn modelId="{3B1CFE3D-C301-4B27-8F4B-9531810EF5BD}" srcId="{460A0B01-D989-4200-B0F0-F948C513124D}" destId="{65F68D0F-7AAC-4B67-8A99-D81D162C451D}" srcOrd="0" destOrd="0" parTransId="{5A11C15A-7A48-4D45-AD63-D6D28518B5C0}" sibTransId="{B12576C4-D475-4793-B7F6-BF18903A5299}"/>
    <dgm:cxn modelId="{A5E21C5C-1F3F-3743-B50F-8C58D8A01B88}" type="presOf" srcId="{8C6BBE07-1383-4F13-9DB0-B69DEAB467BD}" destId="{C4664A49-6C56-4790-AC73-B92B946AC508}" srcOrd="0" destOrd="0" presId="urn:microsoft.com/office/officeart/2005/8/layout/hProcess4"/>
    <dgm:cxn modelId="{BFBC6660-D37F-224B-BF59-D94B05825183}" type="presOf" srcId="{CD77C716-4557-4D66-83B7-4670178535D8}" destId="{75BA2ECE-F756-42E1-8203-FC55C81DC286}" srcOrd="0" destOrd="0" presId="urn:microsoft.com/office/officeart/2005/8/layout/hProcess4"/>
    <dgm:cxn modelId="{8B223D62-80AD-3449-B040-4A6B6274B3B2}" type="presOf" srcId="{0FF05F54-84A3-8349-9B04-96B3967EF20B}" destId="{536D0F75-0791-4091-85D1-EBA876026329}" srcOrd="0" destOrd="0" presId="urn:microsoft.com/office/officeart/2005/8/layout/hProcess4"/>
    <dgm:cxn modelId="{4610B36A-12E5-B946-8911-734914846EA2}" type="presOf" srcId="{3EB202F8-32F1-4884-AEE7-02B5CE1408BD}" destId="{85EF9943-4D77-4641-8465-3E489718DBBF}" srcOrd="1" destOrd="1" presId="urn:microsoft.com/office/officeart/2005/8/layout/hProcess4"/>
    <dgm:cxn modelId="{13D4614C-1A51-4445-B373-1D04BEF0341F}" type="presOf" srcId="{144F0357-DA0D-4BEA-B106-799526DD301A}" destId="{F1634BCE-9185-4311-87DA-309429566730}" srcOrd="0" destOrd="0" presId="urn:microsoft.com/office/officeart/2005/8/layout/hProcess4"/>
    <dgm:cxn modelId="{77AB394F-DD32-084B-A7A9-E97C47E9AC29}" type="presOf" srcId="{3EB202F8-32F1-4884-AEE7-02B5CE1408BD}" destId="{536D0F75-0791-4091-85D1-EBA876026329}" srcOrd="0" destOrd="1" presId="urn:microsoft.com/office/officeart/2005/8/layout/hProcess4"/>
    <dgm:cxn modelId="{E87EEB55-1D3F-4D6E-B3C7-F9CF7AB9BC8E}" srcId="{CD77C716-4557-4D66-83B7-4670178535D8}" destId="{8C6BBE07-1383-4F13-9DB0-B69DEAB467BD}" srcOrd="0" destOrd="0" parTransId="{A3FF5E99-4BAF-4EB7-87D9-AA310E8FB0AC}" sibTransId="{24EB5038-8BD2-435F-8E36-3D22CAF00F09}"/>
    <dgm:cxn modelId="{FCE4D889-B684-6440-BCF1-6FA959D1CBBA}" srcId="{460A0B01-D989-4200-B0F0-F948C513124D}" destId="{2A04F07F-4C4B-094B-AD30-9953149DC8D6}" srcOrd="1" destOrd="0" parTransId="{BE2EDD8E-A837-E84E-B575-48163126058F}" sibTransId="{8062FAE5-E27D-4447-87BF-2F573DCB3069}"/>
    <dgm:cxn modelId="{9D0F729C-C5DD-4E88-BC17-6BDF666FCBD7}" srcId="{00B5E9E1-01DA-4F32-B626-498657024FFA}" destId="{144F0357-DA0D-4BEA-B106-799526DD301A}" srcOrd="1" destOrd="0" parTransId="{DC83495F-854C-43AA-AD31-97F6FC761308}" sibTransId="{F6308878-00D0-4C5A-A6DD-467C5BC3C930}"/>
    <dgm:cxn modelId="{0D4424A1-A705-544A-B7EC-91AC93DE66EE}" type="presOf" srcId="{F6308878-00D0-4C5A-A6DD-467C5BC3C930}" destId="{EA03A9AD-C4D9-48E0-A8D5-65873284B4C8}" srcOrd="0" destOrd="0" presId="urn:microsoft.com/office/officeart/2005/8/layout/hProcess4"/>
    <dgm:cxn modelId="{78D7C5AC-EC8E-E74F-A28B-BB1C818E9514}" type="presOf" srcId="{68995033-5107-44E2-A1BB-730A36C15B9D}" destId="{EC2BBC70-395C-444F-9124-16FC0C5BD1F5}" srcOrd="1" destOrd="0" presId="urn:microsoft.com/office/officeart/2005/8/layout/hProcess4"/>
    <dgm:cxn modelId="{C526C2BE-700A-FF45-A258-14E832A78952}" type="presOf" srcId="{0FF05F54-84A3-8349-9B04-96B3967EF20B}" destId="{85EF9943-4D77-4641-8465-3E489718DBBF}" srcOrd="1" destOrd="0" presId="urn:microsoft.com/office/officeart/2005/8/layout/hProcess4"/>
    <dgm:cxn modelId="{BDC429C3-BEC1-4236-9021-F8E2EBF810B3}" type="presOf" srcId="{83D2FD8A-8267-4F80-97B0-E8150137CDA8}" destId="{1B1765E2-0761-48F5-BA7B-AE7AAA131558}" srcOrd="0" destOrd="0" presId="urn:microsoft.com/office/officeart/2005/8/layout/hProcess4"/>
    <dgm:cxn modelId="{227490C3-E300-43CF-8401-F24FD2331D44}" srcId="{00B5E9E1-01DA-4F32-B626-498657024FFA}" destId="{460A0B01-D989-4200-B0F0-F948C513124D}" srcOrd="0" destOrd="0" parTransId="{24607955-04D4-4A7B-97C1-71419ECC5DFD}" sibTransId="{83D2FD8A-8267-4F80-97B0-E8150137CDA8}"/>
    <dgm:cxn modelId="{F5A2A0D1-E403-4DFF-BA42-79B3C3A10233}" srcId="{00B5E9E1-01DA-4F32-B626-498657024FFA}" destId="{CD77C716-4557-4D66-83B7-4670178535D8}" srcOrd="2" destOrd="0" parTransId="{4EAF16F8-1645-4613-8AB1-37DA83F47B46}" sibTransId="{F425EBAD-FE3A-493F-AFD2-96BC0D27DE25}"/>
    <dgm:cxn modelId="{4641E9E0-500E-2047-B1D3-DDA98D036B58}" type="presOf" srcId="{2A04F07F-4C4B-094B-AD30-9953149DC8D6}" destId="{F8A2B1BB-7EED-48B2-99E3-250DC1D65377}" srcOrd="1" destOrd="1" presId="urn:microsoft.com/office/officeart/2005/8/layout/hProcess4"/>
    <dgm:cxn modelId="{0A8660EA-7A7B-4829-9E4E-B618B6342AD6}" type="presOf" srcId="{00B5E9E1-01DA-4F32-B626-498657024FFA}" destId="{89FC87B3-1D87-4903-AC55-1C363A4FA182}" srcOrd="0" destOrd="0" presId="urn:microsoft.com/office/officeart/2005/8/layout/hProcess4"/>
    <dgm:cxn modelId="{06E472F2-BE2C-1347-AAB7-EF1C9CCE75B6}" type="presOf" srcId="{F425EBAD-FE3A-493F-AFD2-96BC0D27DE25}" destId="{212BFCF1-2D4A-4CEB-98ED-F0C8D0C2DF5B}" srcOrd="0" destOrd="0" presId="urn:microsoft.com/office/officeart/2005/8/layout/hProcess4"/>
    <dgm:cxn modelId="{659255FE-B4F3-2246-9604-3BEBE806791B}" type="presOf" srcId="{801557F2-A6A0-4CB0-B8F7-D4CC593FD353}" destId="{72589281-4A51-4973-994D-4E1CDDAEF552}" srcOrd="0" destOrd="0" presId="urn:microsoft.com/office/officeart/2005/8/layout/hProcess4"/>
    <dgm:cxn modelId="{57221E6B-F0A0-4207-BC9D-04154EC3A749}" type="presParOf" srcId="{89FC87B3-1D87-4903-AC55-1C363A4FA182}" destId="{CCF83BD8-E964-4A2B-942B-DF4C279F7E61}" srcOrd="0" destOrd="0" presId="urn:microsoft.com/office/officeart/2005/8/layout/hProcess4"/>
    <dgm:cxn modelId="{1F4041EA-1304-4F42-9EF4-760F5190C855}" type="presParOf" srcId="{89FC87B3-1D87-4903-AC55-1C363A4FA182}" destId="{83381AF6-113E-410D-8A05-BCB980C50AD5}" srcOrd="1" destOrd="0" presId="urn:microsoft.com/office/officeart/2005/8/layout/hProcess4"/>
    <dgm:cxn modelId="{D546220F-FA60-427B-9C0D-CA68A312F8CF}" type="presParOf" srcId="{89FC87B3-1D87-4903-AC55-1C363A4FA182}" destId="{C5757A70-8195-4CFE-BFAB-BEEBF61DA7CD}" srcOrd="2" destOrd="0" presId="urn:microsoft.com/office/officeart/2005/8/layout/hProcess4"/>
    <dgm:cxn modelId="{B6438F1F-5772-4BA2-BF99-295473DF1551}" type="presParOf" srcId="{C5757A70-8195-4CFE-BFAB-BEEBF61DA7CD}" destId="{B2F3024D-2341-4085-94DF-172D42BFB709}" srcOrd="0" destOrd="0" presId="urn:microsoft.com/office/officeart/2005/8/layout/hProcess4"/>
    <dgm:cxn modelId="{5352F5E4-6725-42AF-A73D-622A3B60890B}" type="presParOf" srcId="{B2F3024D-2341-4085-94DF-172D42BFB709}" destId="{18C67A87-545B-4759-AD4C-3B129853A184}" srcOrd="0" destOrd="0" presId="urn:microsoft.com/office/officeart/2005/8/layout/hProcess4"/>
    <dgm:cxn modelId="{88F0FF05-3337-4EB2-AE52-B5DB97640DF8}" type="presParOf" srcId="{B2F3024D-2341-4085-94DF-172D42BFB709}" destId="{E9607709-7D0A-4758-98E1-851428076009}" srcOrd="1" destOrd="0" presId="urn:microsoft.com/office/officeart/2005/8/layout/hProcess4"/>
    <dgm:cxn modelId="{E436052F-8AB1-436B-8E0E-7CC0B6D33125}" type="presParOf" srcId="{B2F3024D-2341-4085-94DF-172D42BFB709}" destId="{F8A2B1BB-7EED-48B2-99E3-250DC1D65377}" srcOrd="2" destOrd="0" presId="urn:microsoft.com/office/officeart/2005/8/layout/hProcess4"/>
    <dgm:cxn modelId="{769947D7-8685-448F-97C8-C8F4BFBE0F53}" type="presParOf" srcId="{B2F3024D-2341-4085-94DF-172D42BFB709}" destId="{3F238E70-4587-4D7D-AC15-C689E862128A}" srcOrd="3" destOrd="0" presId="urn:microsoft.com/office/officeart/2005/8/layout/hProcess4"/>
    <dgm:cxn modelId="{CA3E6DE1-FDD6-431B-B62C-28860A90F4C6}" type="presParOf" srcId="{B2F3024D-2341-4085-94DF-172D42BFB709}" destId="{5680E4EC-F6A9-4A80-A9AD-3101EE73902D}" srcOrd="4" destOrd="0" presId="urn:microsoft.com/office/officeart/2005/8/layout/hProcess4"/>
    <dgm:cxn modelId="{32F7D1ED-A254-4E7E-9453-815CFCCAA110}" type="presParOf" srcId="{C5757A70-8195-4CFE-BFAB-BEEBF61DA7CD}" destId="{1B1765E2-0761-48F5-BA7B-AE7AAA131558}" srcOrd="1" destOrd="0" presId="urn:microsoft.com/office/officeart/2005/8/layout/hProcess4"/>
    <dgm:cxn modelId="{2D9FF100-F99B-F742-8354-15AD3971B638}" type="presParOf" srcId="{C5757A70-8195-4CFE-BFAB-BEEBF61DA7CD}" destId="{5B6A38DD-EE1E-4F62-A513-04B36651F210}" srcOrd="2" destOrd="0" presId="urn:microsoft.com/office/officeart/2005/8/layout/hProcess4"/>
    <dgm:cxn modelId="{DB73D7EE-CB90-6843-95AB-A25DAD8200A9}" type="presParOf" srcId="{5B6A38DD-EE1E-4F62-A513-04B36651F210}" destId="{E42E9F71-00DE-4DF9-BBEE-13E7465AEA37}" srcOrd="0" destOrd="0" presId="urn:microsoft.com/office/officeart/2005/8/layout/hProcess4"/>
    <dgm:cxn modelId="{925F588C-8403-6743-80A3-00FA7DC95735}" type="presParOf" srcId="{5B6A38DD-EE1E-4F62-A513-04B36651F210}" destId="{FB584A3F-C290-4B62-AABF-0C29F053EBE9}" srcOrd="1" destOrd="0" presId="urn:microsoft.com/office/officeart/2005/8/layout/hProcess4"/>
    <dgm:cxn modelId="{DE5A8875-10B9-F146-8E00-980613369D53}" type="presParOf" srcId="{5B6A38DD-EE1E-4F62-A513-04B36651F210}" destId="{EC2BBC70-395C-444F-9124-16FC0C5BD1F5}" srcOrd="2" destOrd="0" presId="urn:microsoft.com/office/officeart/2005/8/layout/hProcess4"/>
    <dgm:cxn modelId="{AD1225E9-8F8D-4543-BC32-71A413E0E4B4}" type="presParOf" srcId="{5B6A38DD-EE1E-4F62-A513-04B36651F210}" destId="{F1634BCE-9185-4311-87DA-309429566730}" srcOrd="3" destOrd="0" presId="urn:microsoft.com/office/officeart/2005/8/layout/hProcess4"/>
    <dgm:cxn modelId="{680F58BF-96A9-4E47-B05E-2D5B00CE0856}" type="presParOf" srcId="{5B6A38DD-EE1E-4F62-A513-04B36651F210}" destId="{FA3D7EB3-1B83-4ABC-814C-1A8DECEAEB93}" srcOrd="4" destOrd="0" presId="urn:microsoft.com/office/officeart/2005/8/layout/hProcess4"/>
    <dgm:cxn modelId="{1E805351-D4E7-D94A-BF7D-7AF06FAD47A5}" type="presParOf" srcId="{C5757A70-8195-4CFE-BFAB-BEEBF61DA7CD}" destId="{EA03A9AD-C4D9-48E0-A8D5-65873284B4C8}" srcOrd="3" destOrd="0" presId="urn:microsoft.com/office/officeart/2005/8/layout/hProcess4"/>
    <dgm:cxn modelId="{935734D3-47E7-7948-8806-B12A31D8CBB7}" type="presParOf" srcId="{C5757A70-8195-4CFE-BFAB-BEEBF61DA7CD}" destId="{D469FFD4-D9F3-46F9-9C10-6D5EA919417F}" srcOrd="4" destOrd="0" presId="urn:microsoft.com/office/officeart/2005/8/layout/hProcess4"/>
    <dgm:cxn modelId="{99CDFFF3-ABAC-0649-A28D-1123AED10071}" type="presParOf" srcId="{D469FFD4-D9F3-46F9-9C10-6D5EA919417F}" destId="{9F2ECBE5-D665-4862-A3E4-9D6BE33FA5D0}" srcOrd="0" destOrd="0" presId="urn:microsoft.com/office/officeart/2005/8/layout/hProcess4"/>
    <dgm:cxn modelId="{ED98FA5A-B752-D242-8C06-9746C871E7F1}" type="presParOf" srcId="{D469FFD4-D9F3-46F9-9C10-6D5EA919417F}" destId="{C4664A49-6C56-4790-AC73-B92B946AC508}" srcOrd="1" destOrd="0" presId="urn:microsoft.com/office/officeart/2005/8/layout/hProcess4"/>
    <dgm:cxn modelId="{D89114E1-89B0-F847-AB00-83E77DC6CEE3}" type="presParOf" srcId="{D469FFD4-D9F3-46F9-9C10-6D5EA919417F}" destId="{BF8DB141-1316-4A93-ABFD-FA6EEE0693EF}" srcOrd="2" destOrd="0" presId="urn:microsoft.com/office/officeart/2005/8/layout/hProcess4"/>
    <dgm:cxn modelId="{51BD9318-E8CD-984F-9061-A1275645C8A9}" type="presParOf" srcId="{D469FFD4-D9F3-46F9-9C10-6D5EA919417F}" destId="{75BA2ECE-F756-42E1-8203-FC55C81DC286}" srcOrd="3" destOrd="0" presId="urn:microsoft.com/office/officeart/2005/8/layout/hProcess4"/>
    <dgm:cxn modelId="{DA09F76D-3EEA-6043-B610-B984A0499333}" type="presParOf" srcId="{D469FFD4-D9F3-46F9-9C10-6D5EA919417F}" destId="{879C53AE-0AE5-40AF-861B-CBE54EB20A71}" srcOrd="4" destOrd="0" presId="urn:microsoft.com/office/officeart/2005/8/layout/hProcess4"/>
    <dgm:cxn modelId="{5C2E3979-FC40-7C4C-BDA8-8C1492CA80FE}" type="presParOf" srcId="{C5757A70-8195-4CFE-BFAB-BEEBF61DA7CD}" destId="{212BFCF1-2D4A-4CEB-98ED-F0C8D0C2DF5B}" srcOrd="5" destOrd="0" presId="urn:microsoft.com/office/officeart/2005/8/layout/hProcess4"/>
    <dgm:cxn modelId="{725F18A2-593E-4D4B-9377-2C943422BE19}" type="presParOf" srcId="{C5757A70-8195-4CFE-BFAB-BEEBF61DA7CD}" destId="{0291A6AF-14F1-4063-93B7-C526FA0BADB1}" srcOrd="6" destOrd="0" presId="urn:microsoft.com/office/officeart/2005/8/layout/hProcess4"/>
    <dgm:cxn modelId="{8B91A5D2-6BAE-124E-9082-275BA3E29DA2}" type="presParOf" srcId="{0291A6AF-14F1-4063-93B7-C526FA0BADB1}" destId="{6A8F4D06-0CA6-4B49-A352-4DD9E9821B3F}" srcOrd="0" destOrd="0" presId="urn:microsoft.com/office/officeart/2005/8/layout/hProcess4"/>
    <dgm:cxn modelId="{9423CBE2-0FC1-DD49-8520-AA6675E2DA3F}" type="presParOf" srcId="{0291A6AF-14F1-4063-93B7-C526FA0BADB1}" destId="{536D0F75-0791-4091-85D1-EBA876026329}" srcOrd="1" destOrd="0" presId="urn:microsoft.com/office/officeart/2005/8/layout/hProcess4"/>
    <dgm:cxn modelId="{45E6A873-59B9-5A4B-9F8C-0CA7DC56EDAF}" type="presParOf" srcId="{0291A6AF-14F1-4063-93B7-C526FA0BADB1}" destId="{85EF9943-4D77-4641-8465-3E489718DBBF}" srcOrd="2" destOrd="0" presId="urn:microsoft.com/office/officeart/2005/8/layout/hProcess4"/>
    <dgm:cxn modelId="{6F9B7190-990E-B941-BF90-B1C039368AD6}" type="presParOf" srcId="{0291A6AF-14F1-4063-93B7-C526FA0BADB1}" destId="{72589281-4A51-4973-994D-4E1CDDAEF552}" srcOrd="3" destOrd="0" presId="urn:microsoft.com/office/officeart/2005/8/layout/hProcess4"/>
    <dgm:cxn modelId="{A5ECACE8-0DF5-AC4E-89F2-42A2A88585FA}" type="presParOf" srcId="{0291A6AF-14F1-4063-93B7-C526FA0BADB1}" destId="{F37DEFDE-C92E-4E24-8ED1-A05BB7673AAD}"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DC3B00-56B9-4C7E-A724-41658B3FC3FE}"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243DCECB-C110-474F-AF5B-A0376028C16A}">
      <dgm:prSet phldrT="[Text]" custT="1"/>
      <dgm:spPr/>
      <dgm:t>
        <a:bodyPr/>
        <a:lstStyle/>
        <a:p>
          <a:r>
            <a:rPr lang="en-US" sz="2000" dirty="0">
              <a:solidFill>
                <a:schemeClr val="bg1">
                  <a:lumMod val="65000"/>
                </a:schemeClr>
              </a:solidFill>
              <a:latin typeface="Amazon Ember" panose="02000000000000000000" pitchFamily="2" charset="0"/>
              <a:ea typeface="Amazon Ember" panose="02000000000000000000" pitchFamily="2" charset="0"/>
            </a:rPr>
            <a:t>Use </a:t>
          </a:r>
          <a:r>
            <a:rPr lang="en-US" sz="2000" b="1" dirty="0">
              <a:solidFill>
                <a:schemeClr val="bg1">
                  <a:lumMod val="65000"/>
                </a:schemeClr>
              </a:solidFill>
              <a:latin typeface="Amazon Ember" panose="02000000000000000000" pitchFamily="2" charset="0"/>
              <a:ea typeface="Amazon Ember" panose="02000000000000000000" pitchFamily="2" charset="0"/>
              <a:cs typeface="Amazon Ember" charset="0"/>
            </a:rPr>
            <a:t>ECS </a:t>
          </a:r>
          <a:r>
            <a:rPr lang="en-US" sz="2000" dirty="0">
              <a:solidFill>
                <a:schemeClr val="bg1">
                  <a:lumMod val="65000"/>
                </a:schemeClr>
              </a:solidFill>
              <a:latin typeface="Amazon Ember" panose="02000000000000000000" pitchFamily="2" charset="0"/>
              <a:ea typeface="Amazon Ember" panose="02000000000000000000" pitchFamily="2" charset="0"/>
            </a:rPr>
            <a:t>when:</a:t>
          </a:r>
        </a:p>
        <a:p>
          <a:r>
            <a:rPr lang="en-US" sz="2000" dirty="0">
              <a:solidFill>
                <a:schemeClr val="bg1">
                  <a:lumMod val="65000"/>
                </a:schemeClr>
              </a:solidFill>
              <a:latin typeface="Amazon Ember" panose="02000000000000000000" pitchFamily="2" charset="0"/>
              <a:ea typeface="Amazon Ember" panose="02000000000000000000" pitchFamily="2" charset="0"/>
            </a:rPr>
            <a:t>Using Spot or Reserved Instances</a:t>
          </a:r>
        </a:p>
        <a:p>
          <a:r>
            <a:rPr lang="en-US" sz="2000" dirty="0">
              <a:solidFill>
                <a:schemeClr val="bg1">
                  <a:lumMod val="65000"/>
                </a:schemeClr>
              </a:solidFill>
              <a:latin typeface="Amazon Ember" panose="02000000000000000000" pitchFamily="2" charset="0"/>
              <a:ea typeface="Amazon Ember" panose="02000000000000000000" pitchFamily="2" charset="0"/>
            </a:rPr>
            <a:t>Running Windows Clusters</a:t>
          </a:r>
        </a:p>
        <a:p>
          <a:r>
            <a:rPr lang="en-US" sz="2000" dirty="0">
              <a:solidFill>
                <a:schemeClr val="bg1">
                  <a:lumMod val="65000"/>
                </a:schemeClr>
              </a:solidFill>
              <a:latin typeface="Amazon Ember" panose="02000000000000000000" pitchFamily="2" charset="0"/>
              <a:ea typeface="Amazon Ember" panose="02000000000000000000" pitchFamily="2" charset="0"/>
            </a:rPr>
            <a:t>Needing more granular control for compliance</a:t>
          </a:r>
        </a:p>
        <a:p>
          <a:r>
            <a:rPr lang="en-US" sz="2000" dirty="0">
              <a:solidFill>
                <a:schemeClr val="bg1">
                  <a:lumMod val="65000"/>
                </a:schemeClr>
              </a:solidFill>
              <a:latin typeface="Amazon Ember" panose="02000000000000000000" pitchFamily="2" charset="0"/>
              <a:ea typeface="Amazon Ember" panose="02000000000000000000" pitchFamily="2" charset="0"/>
            </a:rPr>
            <a:t>Requiring specialized hardware</a:t>
          </a:r>
        </a:p>
      </dgm:t>
    </dgm:pt>
    <dgm:pt modelId="{DC7A224A-8877-400A-BA08-E032C3627387}" type="parTrans" cxnId="{565841CB-0BC9-40AA-871F-BA0A9A21B234}">
      <dgm:prSet/>
      <dgm:spPr/>
      <dgm:t>
        <a:bodyPr/>
        <a:lstStyle/>
        <a:p>
          <a:endParaRPr lang="en-US"/>
        </a:p>
      </dgm:t>
    </dgm:pt>
    <dgm:pt modelId="{3226C4E7-4EF3-4C64-8C0F-8115D93992CA}" type="sibTrans" cxnId="{565841CB-0BC9-40AA-871F-BA0A9A21B234}">
      <dgm:prSet/>
      <dgm:spPr/>
      <dgm:t>
        <a:bodyPr/>
        <a:lstStyle/>
        <a:p>
          <a:endParaRPr lang="en-US"/>
        </a:p>
      </dgm:t>
    </dgm:pt>
    <dgm:pt modelId="{0470591A-7F33-476B-9F56-6BAEEDD49FD0}">
      <dgm:prSet phldrT="[Text]" custT="1"/>
      <dgm:spPr/>
      <dgm:t>
        <a:bodyPr/>
        <a:lstStyle/>
        <a:p>
          <a:r>
            <a:rPr lang="en-US" sz="2000" dirty="0">
              <a:solidFill>
                <a:schemeClr val="accent6">
                  <a:lumMod val="75000"/>
                </a:schemeClr>
              </a:solidFill>
              <a:latin typeface="Amazon Ember" panose="02000000000000000000" pitchFamily="2" charset="0"/>
              <a:ea typeface="Amazon Ember" panose="02000000000000000000" pitchFamily="2" charset="0"/>
            </a:rPr>
            <a:t>Use </a:t>
          </a:r>
          <a:r>
            <a:rPr lang="en-US" sz="2000" b="1" dirty="0">
              <a:solidFill>
                <a:schemeClr val="accent6">
                  <a:lumMod val="75000"/>
                </a:schemeClr>
              </a:solidFill>
              <a:latin typeface="Amazon Ember" panose="02000000000000000000" pitchFamily="2" charset="0"/>
              <a:ea typeface="Amazon Ember" panose="02000000000000000000" pitchFamily="2" charset="0"/>
              <a:cs typeface="Amazon Ember" charset="0"/>
            </a:rPr>
            <a:t>Fargate</a:t>
          </a:r>
          <a:r>
            <a:rPr lang="en-US" sz="2000" dirty="0">
              <a:solidFill>
                <a:schemeClr val="accent6">
                  <a:lumMod val="75000"/>
                </a:schemeClr>
              </a:solidFill>
              <a:latin typeface="Amazon Ember" panose="02000000000000000000" pitchFamily="2" charset="0"/>
              <a:ea typeface="Amazon Ember" panose="02000000000000000000" pitchFamily="2" charset="0"/>
            </a:rPr>
            <a:t> when:</a:t>
          </a:r>
        </a:p>
        <a:p>
          <a:r>
            <a:rPr lang="en-US" sz="2000" dirty="0">
              <a:latin typeface="Amazon Ember" panose="02000000000000000000" pitchFamily="2" charset="0"/>
              <a:ea typeface="Amazon Ember" panose="02000000000000000000" pitchFamily="2" charset="0"/>
            </a:rPr>
            <a:t>Running containers without managing a fleet of EC2 instances</a:t>
          </a:r>
        </a:p>
        <a:p>
          <a:r>
            <a:rPr lang="en-US" sz="2000" dirty="0">
              <a:latin typeface="Amazon Ember" panose="02000000000000000000" pitchFamily="2" charset="0"/>
              <a:ea typeface="Amazon Ember" panose="02000000000000000000" pitchFamily="2" charset="0"/>
            </a:rPr>
            <a:t>Needing a quick start for a new app</a:t>
          </a:r>
        </a:p>
        <a:p>
          <a:r>
            <a:rPr lang="en-US" sz="2000" dirty="0">
              <a:latin typeface="Amazon Ember" panose="02000000000000000000" pitchFamily="2" charset="0"/>
              <a:ea typeface="Amazon Ember" panose="02000000000000000000" pitchFamily="2" charset="0"/>
            </a:rPr>
            <a:t>Porting a monolithic app</a:t>
          </a:r>
        </a:p>
        <a:p>
          <a:r>
            <a:rPr lang="en-US" sz="2000" dirty="0">
              <a:latin typeface="Amazon Ember" panose="02000000000000000000" pitchFamily="2" charset="0"/>
              <a:ea typeface="Amazon Ember" panose="02000000000000000000" pitchFamily="2" charset="0"/>
            </a:rPr>
            <a:t>Dealing with highly variable workloads</a:t>
          </a:r>
        </a:p>
      </dgm:t>
    </dgm:pt>
    <dgm:pt modelId="{1FB935AD-6E3D-410A-BE0D-CC582D3D7748}" type="parTrans" cxnId="{9E1AD49E-62B5-4BEC-B850-A6A3D738F669}">
      <dgm:prSet/>
      <dgm:spPr/>
      <dgm:t>
        <a:bodyPr/>
        <a:lstStyle/>
        <a:p>
          <a:endParaRPr lang="en-US"/>
        </a:p>
      </dgm:t>
    </dgm:pt>
    <dgm:pt modelId="{B3E29370-20D7-443A-8E16-CBD69E9416F7}" type="sibTrans" cxnId="{9E1AD49E-62B5-4BEC-B850-A6A3D738F669}">
      <dgm:prSet/>
      <dgm:spPr/>
      <dgm:t>
        <a:bodyPr/>
        <a:lstStyle/>
        <a:p>
          <a:endParaRPr lang="en-US"/>
        </a:p>
      </dgm:t>
    </dgm:pt>
    <dgm:pt modelId="{F7817C8F-82F1-4324-BB94-A0553D30BE27}" type="pres">
      <dgm:prSet presAssocID="{BCDC3B00-56B9-4C7E-A724-41658B3FC3FE}" presName="compositeShape" presStyleCnt="0">
        <dgm:presLayoutVars>
          <dgm:chMax val="2"/>
          <dgm:dir/>
          <dgm:resizeHandles val="exact"/>
        </dgm:presLayoutVars>
      </dgm:prSet>
      <dgm:spPr/>
    </dgm:pt>
    <dgm:pt modelId="{B85D4E61-643C-4E8D-9A27-B3CC0128A677}" type="pres">
      <dgm:prSet presAssocID="{BCDC3B00-56B9-4C7E-A724-41658B3FC3FE}" presName="divider" presStyleLbl="fgShp" presStyleIdx="0" presStyleCnt="1"/>
      <dgm:spPr>
        <a:solidFill>
          <a:schemeClr val="accent4">
            <a:lumMod val="75000"/>
          </a:schemeClr>
        </a:solidFill>
      </dgm:spPr>
    </dgm:pt>
    <dgm:pt modelId="{0EF29CEE-3D52-4579-B59F-6D193864B5AC}" type="pres">
      <dgm:prSet presAssocID="{243DCECB-C110-474F-AF5B-A0376028C16A}" presName="downArrow" presStyleLbl="node1" presStyleIdx="0" presStyleCnt="2"/>
      <dgm:spPr>
        <a:solidFill>
          <a:schemeClr val="accent6">
            <a:lumMod val="50000"/>
          </a:schemeClr>
        </a:solidFill>
      </dgm:spPr>
    </dgm:pt>
    <dgm:pt modelId="{7839A4D0-9C09-4CB9-A289-84475D942918}" type="pres">
      <dgm:prSet presAssocID="{243DCECB-C110-474F-AF5B-A0376028C16A}" presName="downArrowText" presStyleLbl="revTx" presStyleIdx="0" presStyleCnt="2" custScaleX="188358">
        <dgm:presLayoutVars>
          <dgm:bulletEnabled val="1"/>
        </dgm:presLayoutVars>
      </dgm:prSet>
      <dgm:spPr/>
    </dgm:pt>
    <dgm:pt modelId="{CA4E9C4A-60D4-47B8-919E-25328A5A0166}" type="pres">
      <dgm:prSet presAssocID="{0470591A-7F33-476B-9F56-6BAEEDD49FD0}" presName="upArrow" presStyleLbl="node1" presStyleIdx="1" presStyleCnt="2"/>
      <dgm:spPr>
        <a:solidFill>
          <a:schemeClr val="accent5">
            <a:lumMod val="50000"/>
          </a:schemeClr>
        </a:solidFill>
      </dgm:spPr>
    </dgm:pt>
    <dgm:pt modelId="{9AF0D7FB-83A1-4C66-8169-59DB471A328A}" type="pres">
      <dgm:prSet presAssocID="{0470591A-7F33-476B-9F56-6BAEEDD49FD0}" presName="upArrowText" presStyleLbl="revTx" presStyleIdx="1" presStyleCnt="2" custScaleX="188358">
        <dgm:presLayoutVars>
          <dgm:bulletEnabled val="1"/>
        </dgm:presLayoutVars>
      </dgm:prSet>
      <dgm:spPr/>
    </dgm:pt>
  </dgm:ptLst>
  <dgm:cxnLst>
    <dgm:cxn modelId="{DDC5031E-3360-413E-B45D-CCD4FC58ECD2}" type="presOf" srcId="{BCDC3B00-56B9-4C7E-A724-41658B3FC3FE}" destId="{F7817C8F-82F1-4324-BB94-A0553D30BE27}" srcOrd="0" destOrd="0" presId="urn:microsoft.com/office/officeart/2005/8/layout/arrow3"/>
    <dgm:cxn modelId="{9E1AD49E-62B5-4BEC-B850-A6A3D738F669}" srcId="{BCDC3B00-56B9-4C7E-A724-41658B3FC3FE}" destId="{0470591A-7F33-476B-9F56-6BAEEDD49FD0}" srcOrd="1" destOrd="0" parTransId="{1FB935AD-6E3D-410A-BE0D-CC582D3D7748}" sibTransId="{B3E29370-20D7-443A-8E16-CBD69E9416F7}"/>
    <dgm:cxn modelId="{5C2DA5C2-3C26-4879-8C18-63EC7CA6BFA2}" type="presOf" srcId="{0470591A-7F33-476B-9F56-6BAEEDD49FD0}" destId="{9AF0D7FB-83A1-4C66-8169-59DB471A328A}" srcOrd="0" destOrd="0" presId="urn:microsoft.com/office/officeart/2005/8/layout/arrow3"/>
    <dgm:cxn modelId="{565841CB-0BC9-40AA-871F-BA0A9A21B234}" srcId="{BCDC3B00-56B9-4C7E-A724-41658B3FC3FE}" destId="{243DCECB-C110-474F-AF5B-A0376028C16A}" srcOrd="0" destOrd="0" parTransId="{DC7A224A-8877-400A-BA08-E032C3627387}" sibTransId="{3226C4E7-4EF3-4C64-8C0F-8115D93992CA}"/>
    <dgm:cxn modelId="{43494EE7-5C5E-42B0-BD54-D1EE679C70EA}" type="presOf" srcId="{243DCECB-C110-474F-AF5B-A0376028C16A}" destId="{7839A4D0-9C09-4CB9-A289-84475D942918}" srcOrd="0" destOrd="0" presId="urn:microsoft.com/office/officeart/2005/8/layout/arrow3"/>
    <dgm:cxn modelId="{8249654F-B2E6-4649-981D-8B4B70C42BD7}" type="presParOf" srcId="{F7817C8F-82F1-4324-BB94-A0553D30BE27}" destId="{B85D4E61-643C-4E8D-9A27-B3CC0128A677}" srcOrd="0" destOrd="0" presId="urn:microsoft.com/office/officeart/2005/8/layout/arrow3"/>
    <dgm:cxn modelId="{D974A915-2E83-4A14-AB9F-137C17DF1ED7}" type="presParOf" srcId="{F7817C8F-82F1-4324-BB94-A0553D30BE27}" destId="{0EF29CEE-3D52-4579-B59F-6D193864B5AC}" srcOrd="1" destOrd="0" presId="urn:microsoft.com/office/officeart/2005/8/layout/arrow3"/>
    <dgm:cxn modelId="{6C303D09-CE96-48F1-8B30-83971CB427D3}" type="presParOf" srcId="{F7817C8F-82F1-4324-BB94-A0553D30BE27}" destId="{7839A4D0-9C09-4CB9-A289-84475D942918}" srcOrd="2" destOrd="0" presId="urn:microsoft.com/office/officeart/2005/8/layout/arrow3"/>
    <dgm:cxn modelId="{1BC124A8-78EA-4C5A-B34E-AFB1A5E97B69}" type="presParOf" srcId="{F7817C8F-82F1-4324-BB94-A0553D30BE27}" destId="{CA4E9C4A-60D4-47B8-919E-25328A5A0166}" srcOrd="3" destOrd="0" presId="urn:microsoft.com/office/officeart/2005/8/layout/arrow3"/>
    <dgm:cxn modelId="{ADE8FD31-DF76-4F0F-B6D6-0D3A6D57FBC1}" type="presParOf" srcId="{F7817C8F-82F1-4324-BB94-A0553D30BE27}" destId="{9AF0D7FB-83A1-4C66-8169-59DB471A328A}"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DC3B00-56B9-4C7E-A724-41658B3FC3FE}"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243DCECB-C110-474F-AF5B-A0376028C16A}">
      <dgm:prSet phldrT="[Text]" custT="1"/>
      <dgm:spPr/>
      <dgm:t>
        <a:bodyPr/>
        <a:lstStyle/>
        <a:p>
          <a:r>
            <a:rPr lang="en-US" sz="2000" dirty="0">
              <a:solidFill>
                <a:schemeClr val="accent5">
                  <a:lumMod val="75000"/>
                </a:schemeClr>
              </a:solidFill>
              <a:latin typeface="Amazon Ember" panose="02000000000000000000" pitchFamily="2" charset="0"/>
              <a:ea typeface="Amazon Ember" panose="02000000000000000000" pitchFamily="2" charset="0"/>
            </a:rPr>
            <a:t>Use </a:t>
          </a:r>
          <a:r>
            <a:rPr lang="en-US" sz="2000" b="1" dirty="0">
              <a:solidFill>
                <a:schemeClr val="accent5">
                  <a:lumMod val="75000"/>
                </a:schemeClr>
              </a:solidFill>
              <a:latin typeface="Amazon Ember" panose="02000000000000000000" pitchFamily="2" charset="0"/>
              <a:ea typeface="Amazon Ember" panose="02000000000000000000" pitchFamily="2" charset="0"/>
              <a:cs typeface="Amazon Ember" charset="0"/>
            </a:rPr>
            <a:t>ECS </a:t>
          </a:r>
          <a:r>
            <a:rPr lang="en-US" sz="2000" dirty="0">
              <a:solidFill>
                <a:schemeClr val="accent5">
                  <a:lumMod val="75000"/>
                </a:schemeClr>
              </a:solidFill>
              <a:latin typeface="Amazon Ember" panose="02000000000000000000" pitchFamily="2" charset="0"/>
              <a:ea typeface="Amazon Ember" panose="02000000000000000000" pitchFamily="2" charset="0"/>
            </a:rPr>
            <a:t>when:</a:t>
          </a:r>
        </a:p>
        <a:p>
          <a:r>
            <a:rPr lang="en-US" sz="2000" dirty="0">
              <a:latin typeface="Amazon Ember" panose="02000000000000000000" pitchFamily="2" charset="0"/>
              <a:ea typeface="Amazon Ember" panose="02000000000000000000" pitchFamily="2" charset="0"/>
            </a:rPr>
            <a:t>Using Spot or Reserved Instances</a:t>
          </a:r>
        </a:p>
        <a:p>
          <a:r>
            <a:rPr lang="en-US" sz="2000" dirty="0">
              <a:latin typeface="Amazon Ember" panose="02000000000000000000" pitchFamily="2" charset="0"/>
              <a:ea typeface="Amazon Ember" panose="02000000000000000000" pitchFamily="2" charset="0"/>
            </a:rPr>
            <a:t>Running Windows Clusters</a:t>
          </a:r>
        </a:p>
        <a:p>
          <a:r>
            <a:rPr lang="en-US" sz="2000" dirty="0">
              <a:latin typeface="Amazon Ember" panose="02000000000000000000" pitchFamily="2" charset="0"/>
              <a:ea typeface="Amazon Ember" panose="02000000000000000000" pitchFamily="2" charset="0"/>
            </a:rPr>
            <a:t>Needing more granular control for compliance</a:t>
          </a:r>
        </a:p>
        <a:p>
          <a:r>
            <a:rPr lang="en-US" sz="2000" dirty="0">
              <a:latin typeface="Amazon Ember" panose="02000000000000000000" pitchFamily="2" charset="0"/>
              <a:ea typeface="Amazon Ember" panose="02000000000000000000" pitchFamily="2" charset="0"/>
            </a:rPr>
            <a:t>Requiring specialized hardware</a:t>
          </a:r>
        </a:p>
      </dgm:t>
    </dgm:pt>
    <dgm:pt modelId="{DC7A224A-8877-400A-BA08-E032C3627387}" type="parTrans" cxnId="{565841CB-0BC9-40AA-871F-BA0A9A21B234}">
      <dgm:prSet/>
      <dgm:spPr/>
      <dgm:t>
        <a:bodyPr/>
        <a:lstStyle/>
        <a:p>
          <a:endParaRPr lang="en-US"/>
        </a:p>
      </dgm:t>
    </dgm:pt>
    <dgm:pt modelId="{3226C4E7-4EF3-4C64-8C0F-8115D93992CA}" type="sibTrans" cxnId="{565841CB-0BC9-40AA-871F-BA0A9A21B234}">
      <dgm:prSet/>
      <dgm:spPr/>
      <dgm:t>
        <a:bodyPr/>
        <a:lstStyle/>
        <a:p>
          <a:endParaRPr lang="en-US"/>
        </a:p>
      </dgm:t>
    </dgm:pt>
    <dgm:pt modelId="{0470591A-7F33-476B-9F56-6BAEEDD49FD0}">
      <dgm:prSet phldrT="[Text]" custT="1"/>
      <dgm:spPr/>
      <dgm:t>
        <a:bodyPr/>
        <a:lstStyle/>
        <a:p>
          <a:r>
            <a:rPr lang="en-US" sz="2000" dirty="0">
              <a:solidFill>
                <a:schemeClr val="bg1">
                  <a:lumMod val="65000"/>
                </a:schemeClr>
              </a:solidFill>
              <a:latin typeface="Amazon Ember" panose="02000000000000000000" pitchFamily="2" charset="0"/>
              <a:ea typeface="Amazon Ember" panose="02000000000000000000" pitchFamily="2" charset="0"/>
            </a:rPr>
            <a:t>Use </a:t>
          </a:r>
          <a:r>
            <a:rPr lang="en-US" sz="2000" b="1" dirty="0">
              <a:solidFill>
                <a:schemeClr val="bg1">
                  <a:lumMod val="65000"/>
                </a:schemeClr>
              </a:solidFill>
              <a:latin typeface="Amazon Ember" panose="02000000000000000000" pitchFamily="2" charset="0"/>
              <a:ea typeface="Amazon Ember" panose="02000000000000000000" pitchFamily="2" charset="0"/>
              <a:cs typeface="Amazon Ember" charset="0"/>
            </a:rPr>
            <a:t>Fargate</a:t>
          </a:r>
          <a:r>
            <a:rPr lang="en-US" sz="2000" dirty="0">
              <a:solidFill>
                <a:schemeClr val="bg1">
                  <a:lumMod val="65000"/>
                </a:schemeClr>
              </a:solidFill>
              <a:latin typeface="Amazon Ember" panose="02000000000000000000" pitchFamily="2" charset="0"/>
              <a:ea typeface="Amazon Ember" panose="02000000000000000000" pitchFamily="2" charset="0"/>
            </a:rPr>
            <a:t> when:</a:t>
          </a:r>
        </a:p>
        <a:p>
          <a:r>
            <a:rPr lang="en-US" sz="2000" dirty="0">
              <a:solidFill>
                <a:schemeClr val="bg1">
                  <a:lumMod val="65000"/>
                </a:schemeClr>
              </a:solidFill>
              <a:latin typeface="Amazon Ember" panose="02000000000000000000" pitchFamily="2" charset="0"/>
              <a:ea typeface="Amazon Ember" panose="02000000000000000000" pitchFamily="2" charset="0"/>
            </a:rPr>
            <a:t>Running containers without managing a fleet of EC2 instances</a:t>
          </a:r>
        </a:p>
        <a:p>
          <a:r>
            <a:rPr lang="en-US" sz="2000" dirty="0">
              <a:solidFill>
                <a:schemeClr val="bg1">
                  <a:lumMod val="65000"/>
                </a:schemeClr>
              </a:solidFill>
              <a:latin typeface="Amazon Ember" panose="02000000000000000000" pitchFamily="2" charset="0"/>
              <a:ea typeface="Amazon Ember" panose="02000000000000000000" pitchFamily="2" charset="0"/>
            </a:rPr>
            <a:t>Needing a quick start for a new app</a:t>
          </a:r>
        </a:p>
        <a:p>
          <a:r>
            <a:rPr lang="en-US" sz="2000" dirty="0">
              <a:solidFill>
                <a:schemeClr val="bg1">
                  <a:lumMod val="65000"/>
                </a:schemeClr>
              </a:solidFill>
              <a:latin typeface="Amazon Ember" panose="02000000000000000000" pitchFamily="2" charset="0"/>
              <a:ea typeface="Amazon Ember" panose="02000000000000000000" pitchFamily="2" charset="0"/>
            </a:rPr>
            <a:t>Porting a monolithic app</a:t>
          </a:r>
        </a:p>
        <a:p>
          <a:r>
            <a:rPr lang="en-US" sz="2000" dirty="0">
              <a:solidFill>
                <a:schemeClr val="bg1">
                  <a:lumMod val="65000"/>
                </a:schemeClr>
              </a:solidFill>
              <a:latin typeface="Amazon Ember" panose="02000000000000000000" pitchFamily="2" charset="0"/>
              <a:ea typeface="Amazon Ember" panose="02000000000000000000" pitchFamily="2" charset="0"/>
            </a:rPr>
            <a:t>Dealing with highly variable workloads</a:t>
          </a:r>
        </a:p>
      </dgm:t>
    </dgm:pt>
    <dgm:pt modelId="{1FB935AD-6E3D-410A-BE0D-CC582D3D7748}" type="parTrans" cxnId="{9E1AD49E-62B5-4BEC-B850-A6A3D738F669}">
      <dgm:prSet/>
      <dgm:spPr/>
      <dgm:t>
        <a:bodyPr/>
        <a:lstStyle/>
        <a:p>
          <a:endParaRPr lang="en-US"/>
        </a:p>
      </dgm:t>
    </dgm:pt>
    <dgm:pt modelId="{B3E29370-20D7-443A-8E16-CBD69E9416F7}" type="sibTrans" cxnId="{9E1AD49E-62B5-4BEC-B850-A6A3D738F669}">
      <dgm:prSet/>
      <dgm:spPr/>
      <dgm:t>
        <a:bodyPr/>
        <a:lstStyle/>
        <a:p>
          <a:endParaRPr lang="en-US"/>
        </a:p>
      </dgm:t>
    </dgm:pt>
    <dgm:pt modelId="{F7817C8F-82F1-4324-BB94-A0553D30BE27}" type="pres">
      <dgm:prSet presAssocID="{BCDC3B00-56B9-4C7E-A724-41658B3FC3FE}" presName="compositeShape" presStyleCnt="0">
        <dgm:presLayoutVars>
          <dgm:chMax val="2"/>
          <dgm:dir/>
          <dgm:resizeHandles val="exact"/>
        </dgm:presLayoutVars>
      </dgm:prSet>
      <dgm:spPr/>
    </dgm:pt>
    <dgm:pt modelId="{B85D4E61-643C-4E8D-9A27-B3CC0128A677}" type="pres">
      <dgm:prSet presAssocID="{BCDC3B00-56B9-4C7E-A724-41658B3FC3FE}" presName="divider" presStyleLbl="fgShp" presStyleIdx="0" presStyleCnt="1"/>
      <dgm:spPr>
        <a:solidFill>
          <a:schemeClr val="accent4">
            <a:lumMod val="75000"/>
          </a:schemeClr>
        </a:solidFill>
      </dgm:spPr>
    </dgm:pt>
    <dgm:pt modelId="{0EF29CEE-3D52-4579-B59F-6D193864B5AC}" type="pres">
      <dgm:prSet presAssocID="{243DCECB-C110-474F-AF5B-A0376028C16A}" presName="downArrow" presStyleLbl="node1" presStyleIdx="0" presStyleCnt="2"/>
      <dgm:spPr>
        <a:solidFill>
          <a:schemeClr val="accent6">
            <a:lumMod val="50000"/>
          </a:schemeClr>
        </a:solidFill>
      </dgm:spPr>
    </dgm:pt>
    <dgm:pt modelId="{7839A4D0-9C09-4CB9-A289-84475D942918}" type="pres">
      <dgm:prSet presAssocID="{243DCECB-C110-474F-AF5B-A0376028C16A}" presName="downArrowText" presStyleLbl="revTx" presStyleIdx="0" presStyleCnt="2" custScaleX="188358">
        <dgm:presLayoutVars>
          <dgm:bulletEnabled val="1"/>
        </dgm:presLayoutVars>
      </dgm:prSet>
      <dgm:spPr/>
    </dgm:pt>
    <dgm:pt modelId="{CA4E9C4A-60D4-47B8-919E-25328A5A0166}" type="pres">
      <dgm:prSet presAssocID="{0470591A-7F33-476B-9F56-6BAEEDD49FD0}" presName="upArrow" presStyleLbl="node1" presStyleIdx="1" presStyleCnt="2"/>
      <dgm:spPr>
        <a:solidFill>
          <a:schemeClr val="accent5">
            <a:lumMod val="50000"/>
          </a:schemeClr>
        </a:solidFill>
      </dgm:spPr>
    </dgm:pt>
    <dgm:pt modelId="{9AF0D7FB-83A1-4C66-8169-59DB471A328A}" type="pres">
      <dgm:prSet presAssocID="{0470591A-7F33-476B-9F56-6BAEEDD49FD0}" presName="upArrowText" presStyleLbl="revTx" presStyleIdx="1" presStyleCnt="2" custScaleX="188358">
        <dgm:presLayoutVars>
          <dgm:bulletEnabled val="1"/>
        </dgm:presLayoutVars>
      </dgm:prSet>
      <dgm:spPr/>
    </dgm:pt>
  </dgm:ptLst>
  <dgm:cxnLst>
    <dgm:cxn modelId="{DDC5031E-3360-413E-B45D-CCD4FC58ECD2}" type="presOf" srcId="{BCDC3B00-56B9-4C7E-A724-41658B3FC3FE}" destId="{F7817C8F-82F1-4324-BB94-A0553D30BE27}" srcOrd="0" destOrd="0" presId="urn:microsoft.com/office/officeart/2005/8/layout/arrow3"/>
    <dgm:cxn modelId="{9E1AD49E-62B5-4BEC-B850-A6A3D738F669}" srcId="{BCDC3B00-56B9-4C7E-A724-41658B3FC3FE}" destId="{0470591A-7F33-476B-9F56-6BAEEDD49FD0}" srcOrd="1" destOrd="0" parTransId="{1FB935AD-6E3D-410A-BE0D-CC582D3D7748}" sibTransId="{B3E29370-20D7-443A-8E16-CBD69E9416F7}"/>
    <dgm:cxn modelId="{5C2DA5C2-3C26-4879-8C18-63EC7CA6BFA2}" type="presOf" srcId="{0470591A-7F33-476B-9F56-6BAEEDD49FD0}" destId="{9AF0D7FB-83A1-4C66-8169-59DB471A328A}" srcOrd="0" destOrd="0" presId="urn:microsoft.com/office/officeart/2005/8/layout/arrow3"/>
    <dgm:cxn modelId="{565841CB-0BC9-40AA-871F-BA0A9A21B234}" srcId="{BCDC3B00-56B9-4C7E-A724-41658B3FC3FE}" destId="{243DCECB-C110-474F-AF5B-A0376028C16A}" srcOrd="0" destOrd="0" parTransId="{DC7A224A-8877-400A-BA08-E032C3627387}" sibTransId="{3226C4E7-4EF3-4C64-8C0F-8115D93992CA}"/>
    <dgm:cxn modelId="{43494EE7-5C5E-42B0-BD54-D1EE679C70EA}" type="presOf" srcId="{243DCECB-C110-474F-AF5B-A0376028C16A}" destId="{7839A4D0-9C09-4CB9-A289-84475D942918}" srcOrd="0" destOrd="0" presId="urn:microsoft.com/office/officeart/2005/8/layout/arrow3"/>
    <dgm:cxn modelId="{8249654F-B2E6-4649-981D-8B4B70C42BD7}" type="presParOf" srcId="{F7817C8F-82F1-4324-BB94-A0553D30BE27}" destId="{B85D4E61-643C-4E8D-9A27-B3CC0128A677}" srcOrd="0" destOrd="0" presId="urn:microsoft.com/office/officeart/2005/8/layout/arrow3"/>
    <dgm:cxn modelId="{D974A915-2E83-4A14-AB9F-137C17DF1ED7}" type="presParOf" srcId="{F7817C8F-82F1-4324-BB94-A0553D30BE27}" destId="{0EF29CEE-3D52-4579-B59F-6D193864B5AC}" srcOrd="1" destOrd="0" presId="urn:microsoft.com/office/officeart/2005/8/layout/arrow3"/>
    <dgm:cxn modelId="{6C303D09-CE96-48F1-8B30-83971CB427D3}" type="presParOf" srcId="{F7817C8F-82F1-4324-BB94-A0553D30BE27}" destId="{7839A4D0-9C09-4CB9-A289-84475D942918}" srcOrd="2" destOrd="0" presId="urn:microsoft.com/office/officeart/2005/8/layout/arrow3"/>
    <dgm:cxn modelId="{1BC124A8-78EA-4C5A-B34E-AFB1A5E97B69}" type="presParOf" srcId="{F7817C8F-82F1-4324-BB94-A0553D30BE27}" destId="{CA4E9C4A-60D4-47B8-919E-25328A5A0166}" srcOrd="3" destOrd="0" presId="urn:microsoft.com/office/officeart/2005/8/layout/arrow3"/>
    <dgm:cxn modelId="{ADE8FD31-DF76-4F0F-B6D6-0D3A6D57FBC1}" type="presParOf" srcId="{F7817C8F-82F1-4324-BB94-A0553D30BE27}" destId="{9AF0D7FB-83A1-4C66-8169-59DB471A328A}"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b="1" dirty="0"/>
            <a:t>Run applications at scale</a:t>
          </a:r>
        </a:p>
      </dgm:t>
    </dgm:pt>
    <dgm:pt modelId="{F825D9CA-75BB-489F-B7C7-FF775C3DE158}" type="parTrans" cxnId="{992C5145-E39D-4D58-8360-5954A3342C0A}">
      <dgm:prSet/>
      <dgm:spPr/>
      <dgm:t>
        <a:bodyPr/>
        <a:lstStyle/>
        <a:p>
          <a:endParaRPr lang="en-US"/>
        </a:p>
      </dgm:t>
    </dgm:pt>
    <dgm:pt modelId="{31826420-A59F-4A54-9CAC-4220FB00A081}" type="sibTrans" cxnId="{992C5145-E39D-4D58-8360-5954A3342C0A}">
      <dgm:prSet/>
      <dgm:spPr/>
      <dgm:t>
        <a:bodyPr/>
        <a:lstStyle/>
        <a:p>
          <a:endParaRPr lang="en-US"/>
        </a:p>
      </dgm:t>
    </dgm:pt>
    <dgm:pt modelId="{51492D83-C81E-40FA-8927-528CCCCDD698}">
      <dgm:prSet>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b="1" dirty="0"/>
            <a:t>Seamlessly move applications</a:t>
          </a:r>
        </a:p>
      </dgm:t>
    </dgm:pt>
    <dgm:pt modelId="{21328A97-ACA9-4897-B3D0-5BC9B78285EC}" type="parTrans" cxnId="{1DA902E5-0295-49CA-8965-4CA6CB236E89}">
      <dgm:prSet/>
      <dgm:spPr/>
      <dgm:t>
        <a:bodyPr/>
        <a:lstStyle/>
        <a:p>
          <a:endParaRPr lang="en-US"/>
        </a:p>
      </dgm:t>
    </dgm:pt>
    <dgm:pt modelId="{3A1474F0-AE34-4893-B1F2-16088D39762E}" type="sibTrans" cxnId="{1DA902E5-0295-49CA-8965-4CA6CB236E89}">
      <dgm:prSet/>
      <dgm:spPr/>
      <dgm:t>
        <a:bodyPr/>
        <a:lstStyle/>
        <a:p>
          <a:endParaRPr lang="en-US"/>
        </a:p>
      </dgm:t>
    </dgm:pt>
    <dgm:pt modelId="{F9BD3EA5-8543-460D-81DE-1FAE4091C7F0}">
      <dgm:prSet>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b="1" dirty="0"/>
            <a:t>Run anywhere</a:t>
          </a:r>
        </a:p>
      </dgm:t>
    </dgm:pt>
    <dgm:pt modelId="{7548695D-BF7E-41D7-BAEE-AAD3D1C5C092}" type="parTrans" cxnId="{BE972E22-15FD-4828-AE24-EBAC07768313}">
      <dgm:prSet/>
      <dgm:spPr/>
      <dgm:t>
        <a:bodyPr/>
        <a:lstStyle/>
        <a:p>
          <a:endParaRPr lang="en-US"/>
        </a:p>
      </dgm:t>
    </dgm:pt>
    <dgm:pt modelId="{461E1005-55A1-48E7-A520-2D560FFC20F1}" type="sibTrans" cxnId="{BE972E22-15FD-4828-AE24-EBAC07768313}">
      <dgm:prSet/>
      <dgm:spPr/>
      <dgm:t>
        <a:bodyPr/>
        <a:lstStyle/>
        <a:p>
          <a:endParaRPr lang="en-US"/>
        </a:p>
      </dgm:t>
    </dgm:pt>
    <dgm:pt modelId="{D5DD1E76-7AC4-4D8B-B327-B389BFCBB695}">
      <dgm:prSet>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b="1" dirty="0"/>
            <a:t>Add new functionality</a:t>
          </a:r>
        </a:p>
      </dgm:t>
    </dgm:pt>
    <dgm:pt modelId="{6D5DFA8C-BEB0-4EA3-9E66-0AC68F7025ED}" type="parTrans" cxnId="{314F3486-0117-4C6D-A5E9-3555BB33B0FF}">
      <dgm:prSet/>
      <dgm:spPr/>
      <dgm:t>
        <a:bodyPr/>
        <a:lstStyle/>
        <a:p>
          <a:endParaRPr lang="en-US"/>
        </a:p>
      </dgm:t>
    </dgm:pt>
    <dgm:pt modelId="{3C72EC0F-0245-4072-BBA1-864463C8AB2B}" type="sibTrans" cxnId="{314F3486-0117-4C6D-A5E9-3555BB33B0FF}">
      <dgm:prSet/>
      <dgm:spPr/>
      <dgm:t>
        <a:bodyPr/>
        <a:lstStyle/>
        <a:p>
          <a:endParaRPr lang="en-US"/>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4">
        <dgm:presLayoutVars>
          <dgm:bulletEnabled val="1"/>
        </dgm:presLayoutVars>
      </dgm:prSet>
      <dgm:spPr/>
    </dgm:pt>
    <dgm:pt modelId="{07678235-849D-4E54-8680-0773AF300CC3}" type="pres">
      <dgm:prSet presAssocID="{4F914BA1-C3F0-4C0A-A1FD-E47BE1FF391D}" presName="aSpace" presStyleCnt="0"/>
      <dgm:spPr/>
    </dgm:pt>
    <dgm:pt modelId="{9D58B2DC-6B80-43FE-AFE4-22340621DED2}" type="pres">
      <dgm:prSet presAssocID="{51492D83-C81E-40FA-8927-528CCCCDD698}" presName="aNode" presStyleLbl="fgAcc1" presStyleIdx="1" presStyleCnt="4">
        <dgm:presLayoutVars>
          <dgm:bulletEnabled val="1"/>
        </dgm:presLayoutVars>
      </dgm:prSet>
      <dgm:spPr/>
    </dgm:pt>
    <dgm:pt modelId="{A76AC93E-C0D1-4EF9-8724-848D6C3188A3}" type="pres">
      <dgm:prSet presAssocID="{51492D83-C81E-40FA-8927-528CCCCDD698}" presName="aSpace" presStyleCnt="0"/>
      <dgm:spPr/>
    </dgm:pt>
    <dgm:pt modelId="{1A62FDDC-94B5-4420-BAC4-7022E5A43890}" type="pres">
      <dgm:prSet presAssocID="{F9BD3EA5-8543-460D-81DE-1FAE4091C7F0}" presName="aNode" presStyleLbl="fgAcc1" presStyleIdx="2" presStyleCnt="4">
        <dgm:presLayoutVars>
          <dgm:bulletEnabled val="1"/>
        </dgm:presLayoutVars>
      </dgm:prSet>
      <dgm:spPr/>
    </dgm:pt>
    <dgm:pt modelId="{37B71EBA-1D6B-4DF6-B4C1-FEFF1890A7AE}" type="pres">
      <dgm:prSet presAssocID="{F9BD3EA5-8543-460D-81DE-1FAE4091C7F0}" presName="aSpace" presStyleCnt="0"/>
      <dgm:spPr/>
    </dgm:pt>
    <dgm:pt modelId="{6DB8967D-40E6-455D-AD04-CD6191B1E18B}" type="pres">
      <dgm:prSet presAssocID="{D5DD1E76-7AC4-4D8B-B327-B389BFCBB695}" presName="aNode" presStyleLbl="fgAcc1" presStyleIdx="3" presStyleCnt="4">
        <dgm:presLayoutVars>
          <dgm:bulletEnabled val="1"/>
        </dgm:presLayoutVars>
      </dgm:prSet>
      <dgm:spPr/>
    </dgm:pt>
    <dgm:pt modelId="{1C790D05-66C4-44C2-BA48-4146EBEE35EC}" type="pres">
      <dgm:prSet presAssocID="{D5DD1E76-7AC4-4D8B-B327-B389BFCBB695}" presName="aSpace" presStyleCnt="0"/>
      <dgm:spPr/>
    </dgm:pt>
  </dgm:ptLst>
  <dgm:cxnLst>
    <dgm:cxn modelId="{69E99511-CD98-414D-867D-30094CA8509B}" type="presOf" srcId="{3D5E3823-76C4-4839-85A8-B205E630033D}" destId="{99FA1CEB-B87C-44A5-AE1B-5A56331DA56C}" srcOrd="0" destOrd="0" presId="urn:microsoft.com/office/officeart/2005/8/layout/pyramid2"/>
    <dgm:cxn modelId="{BE972E22-15FD-4828-AE24-EBAC07768313}" srcId="{3D5E3823-76C4-4839-85A8-B205E630033D}" destId="{F9BD3EA5-8543-460D-81DE-1FAE4091C7F0}" srcOrd="2" destOrd="0" parTransId="{7548695D-BF7E-41D7-BAEE-AAD3D1C5C092}" sibTransId="{461E1005-55A1-48E7-A520-2D560FFC20F1}"/>
    <dgm:cxn modelId="{992C5145-E39D-4D58-8360-5954A3342C0A}" srcId="{3D5E3823-76C4-4839-85A8-B205E630033D}" destId="{4F914BA1-C3F0-4C0A-A1FD-E47BE1FF391D}" srcOrd="0" destOrd="0" parTransId="{F825D9CA-75BB-489F-B7C7-FF775C3DE158}" sibTransId="{31826420-A59F-4A54-9CAC-4220FB00A081}"/>
    <dgm:cxn modelId="{E1A0AC78-B7BC-4E3F-A10D-04669AFA9A8A}" type="presOf" srcId="{F9BD3EA5-8543-460D-81DE-1FAE4091C7F0}" destId="{1A62FDDC-94B5-4420-BAC4-7022E5A43890}" srcOrd="0" destOrd="0" presId="urn:microsoft.com/office/officeart/2005/8/layout/pyramid2"/>
    <dgm:cxn modelId="{314F3486-0117-4C6D-A5E9-3555BB33B0FF}" srcId="{3D5E3823-76C4-4839-85A8-B205E630033D}" destId="{D5DD1E76-7AC4-4D8B-B327-B389BFCBB695}" srcOrd="3" destOrd="0" parTransId="{6D5DFA8C-BEB0-4EA3-9E66-0AC68F7025ED}" sibTransId="{3C72EC0F-0245-4072-BBA1-864463C8AB2B}"/>
    <dgm:cxn modelId="{B0E168DB-ED73-4D49-9009-D202A428C234}" type="presOf" srcId="{4F914BA1-C3F0-4C0A-A1FD-E47BE1FF391D}" destId="{4DFFE1A1-A53B-4A4C-AE73-70D09E4AC534}" srcOrd="0" destOrd="0" presId="urn:microsoft.com/office/officeart/2005/8/layout/pyramid2"/>
    <dgm:cxn modelId="{1DA902E5-0295-49CA-8965-4CA6CB236E89}" srcId="{3D5E3823-76C4-4839-85A8-B205E630033D}" destId="{51492D83-C81E-40FA-8927-528CCCCDD698}" srcOrd="1" destOrd="0" parTransId="{21328A97-ACA9-4897-B3D0-5BC9B78285EC}" sibTransId="{3A1474F0-AE34-4893-B1F2-16088D39762E}"/>
    <dgm:cxn modelId="{4EC748F1-6883-4416-AF32-40A7B45B747B}" type="presOf" srcId="{51492D83-C81E-40FA-8927-528CCCCDD698}" destId="{9D58B2DC-6B80-43FE-AFE4-22340621DED2}" srcOrd="0" destOrd="0" presId="urn:microsoft.com/office/officeart/2005/8/layout/pyramid2"/>
    <dgm:cxn modelId="{930776F7-8F26-4388-9859-7C476B90D6A2}" type="presOf" srcId="{D5DD1E76-7AC4-4D8B-B327-B389BFCBB695}" destId="{6DB8967D-40E6-455D-AD04-CD6191B1E18B}" srcOrd="0" destOrd="0" presId="urn:microsoft.com/office/officeart/2005/8/layout/pyramid2"/>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7B7A0858-22F5-4E3D-8CB8-7C080089EAEA}" type="presParOf" srcId="{F80D154B-A495-4346-9EBE-6685D2FA9E79}" destId="{9D58B2DC-6B80-43FE-AFE4-22340621DED2}" srcOrd="2" destOrd="0" presId="urn:microsoft.com/office/officeart/2005/8/layout/pyramid2"/>
    <dgm:cxn modelId="{21F298C7-975D-4E4C-838D-E9C25DF9DF42}" type="presParOf" srcId="{F80D154B-A495-4346-9EBE-6685D2FA9E79}" destId="{A76AC93E-C0D1-4EF9-8724-848D6C3188A3}" srcOrd="3" destOrd="0" presId="urn:microsoft.com/office/officeart/2005/8/layout/pyramid2"/>
    <dgm:cxn modelId="{2FA1A3B0-C4D9-44AB-9D43-782B65F92834}" type="presParOf" srcId="{F80D154B-A495-4346-9EBE-6685D2FA9E79}" destId="{1A62FDDC-94B5-4420-BAC4-7022E5A43890}" srcOrd="4" destOrd="0" presId="urn:microsoft.com/office/officeart/2005/8/layout/pyramid2"/>
    <dgm:cxn modelId="{018C6E73-07FD-499F-87AF-F1D616333E5E}" type="presParOf" srcId="{F80D154B-A495-4346-9EBE-6685D2FA9E79}" destId="{37B71EBA-1D6B-4DF6-B4C1-FEFF1890A7AE}" srcOrd="5" destOrd="0" presId="urn:microsoft.com/office/officeart/2005/8/layout/pyramid2"/>
    <dgm:cxn modelId="{80933AA2-5F3C-4EFE-97F8-20047ADC2845}" type="presParOf" srcId="{F80D154B-A495-4346-9EBE-6685D2FA9E79}" destId="{6DB8967D-40E6-455D-AD04-CD6191B1E18B}" srcOrd="6" destOrd="0" presId="urn:microsoft.com/office/officeart/2005/8/layout/pyramid2"/>
    <dgm:cxn modelId="{1572BB74-7B1C-4050-BC2F-950498E71BBE}" type="presParOf" srcId="{F80D154B-A495-4346-9EBE-6685D2FA9E79}" destId="{1C790D05-66C4-44C2-BA48-4146EBEE35EC}" srcOrd="7"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FE467-C87F-4088-B58C-E1D69263A6A6}" type="doc">
      <dgm:prSet loTypeId="urn:microsoft.com/office/officeart/2005/8/layout/hProcess10#1" loCatId="process" qsTypeId="urn:microsoft.com/office/officeart/2005/8/quickstyle/simple1" qsCatId="simple" csTypeId="urn:microsoft.com/office/officeart/2005/8/colors/accent1_2" csCatId="accent1" phldr="1"/>
      <dgm:spPr/>
      <dgm:t>
        <a:bodyPr/>
        <a:lstStyle/>
        <a:p>
          <a:endParaRPr lang="en-US"/>
        </a:p>
      </dgm:t>
    </dgm:pt>
    <dgm:pt modelId="{AC74EC4B-3DA9-45AE-BE1A-4F4369C699D1}">
      <dgm:prSet phldrT="[Text]"/>
      <dgm:spPr>
        <a:solidFill>
          <a:schemeClr val="accent5">
            <a:lumMod val="75000"/>
          </a:schemeClr>
        </a:solidFill>
      </dgm:spPr>
      <dgm:t>
        <a:bodyPr/>
        <a:lstStyle/>
        <a:p>
          <a:pPr algn="l"/>
          <a:r>
            <a:rPr lang="en-US" b="0" dirty="0"/>
            <a:t>1</a:t>
          </a:r>
        </a:p>
        <a:p>
          <a:pPr algn="l"/>
          <a:r>
            <a:rPr lang="en-US" b="0" dirty="0">
              <a:latin typeface="Amazon Ember" panose="02000000000000000000" pitchFamily="2" charset="0"/>
              <a:ea typeface="Amazon Ember" panose="02000000000000000000" pitchFamily="2" charset="0"/>
              <a:cs typeface="Amazon Ember Light" panose="020B0403020204020204" pitchFamily="34" charset="0"/>
            </a:rPr>
            <a:t>Provision an Amazon EKS cluster</a:t>
          </a:r>
          <a:endParaRPr lang="en-US" b="0" dirty="0"/>
        </a:p>
      </dgm:t>
    </dgm:pt>
    <dgm:pt modelId="{40531EE5-DAC4-40CB-8C19-DD0A10CCD60E}" type="parTrans" cxnId="{16ACACE7-C6F1-45C3-8C37-07698C9E889F}">
      <dgm:prSet/>
      <dgm:spPr/>
      <dgm:t>
        <a:bodyPr/>
        <a:lstStyle/>
        <a:p>
          <a:endParaRPr lang="en-US"/>
        </a:p>
      </dgm:t>
    </dgm:pt>
    <dgm:pt modelId="{B1AE191B-C290-4006-993F-60D03464B294}" type="sibTrans" cxnId="{16ACACE7-C6F1-45C3-8C37-07698C9E889F}">
      <dgm:prSet/>
      <dgm:spPr>
        <a:solidFill>
          <a:schemeClr val="tx2">
            <a:lumMod val="75000"/>
          </a:schemeClr>
        </a:solidFill>
      </dgm:spPr>
      <dgm:t>
        <a:bodyPr/>
        <a:lstStyle/>
        <a:p>
          <a:endParaRPr lang="en-US" dirty="0"/>
        </a:p>
      </dgm:t>
    </dgm:pt>
    <dgm:pt modelId="{B62D61E9-45BE-4387-A322-E21F2CD9E41D}">
      <dgm:prSet phldrT="[Text]"/>
      <dgm:spPr>
        <a:solidFill>
          <a:schemeClr val="accent5">
            <a:lumMod val="75000"/>
          </a:schemeClr>
        </a:solidFill>
      </dgm:spPr>
      <dgm:t>
        <a:bodyPr/>
        <a:lstStyle/>
        <a:p>
          <a:pPr algn="l"/>
          <a:r>
            <a:rPr lang="en-US" b="0" dirty="0"/>
            <a:t>2</a:t>
          </a:r>
        </a:p>
        <a:p>
          <a:pPr algn="l"/>
          <a:r>
            <a:rPr lang="en-US" b="0" dirty="0">
              <a:latin typeface="Amazon Ember" panose="02000000000000000000" pitchFamily="2" charset="0"/>
              <a:ea typeface="Amazon Ember" panose="02000000000000000000" pitchFamily="2" charset="0"/>
              <a:cs typeface="Amazon Ember Light" panose="020B0403020204020204" pitchFamily="34" charset="0"/>
            </a:rPr>
            <a:t>Deploy worker nodes</a:t>
          </a:r>
          <a:endParaRPr lang="en-US" b="0" dirty="0"/>
        </a:p>
      </dgm:t>
    </dgm:pt>
    <dgm:pt modelId="{6FEBAF2E-A4FD-4ADB-89DF-B0BBB5703406}" type="parTrans" cxnId="{C3333EC0-696A-4952-B24A-3FB4370B2EAA}">
      <dgm:prSet/>
      <dgm:spPr/>
      <dgm:t>
        <a:bodyPr/>
        <a:lstStyle/>
        <a:p>
          <a:endParaRPr lang="en-US"/>
        </a:p>
      </dgm:t>
    </dgm:pt>
    <dgm:pt modelId="{077D1F40-FAB6-437E-AB56-CE33D7ADCA6E}" type="sibTrans" cxnId="{C3333EC0-696A-4952-B24A-3FB4370B2EAA}">
      <dgm:prSet/>
      <dgm:spPr>
        <a:solidFill>
          <a:schemeClr val="tx2">
            <a:lumMod val="75000"/>
          </a:schemeClr>
        </a:solidFill>
      </dgm:spPr>
      <dgm:t>
        <a:bodyPr/>
        <a:lstStyle/>
        <a:p>
          <a:endParaRPr lang="en-US" dirty="0"/>
        </a:p>
      </dgm:t>
    </dgm:pt>
    <dgm:pt modelId="{23E9A825-619D-4A8C-9337-4BAFA95CFF07}">
      <dgm:prSet phldrT="[Text]"/>
      <dgm:spPr>
        <a:solidFill>
          <a:schemeClr val="accent5">
            <a:lumMod val="75000"/>
          </a:schemeClr>
        </a:solidFill>
      </dgm:spPr>
      <dgm:t>
        <a:bodyPr/>
        <a:lstStyle/>
        <a:p>
          <a:pPr algn="l"/>
          <a:r>
            <a:rPr lang="en-US" b="0" dirty="0"/>
            <a:t>3</a:t>
          </a:r>
        </a:p>
        <a:p>
          <a:pPr algn="l"/>
          <a:r>
            <a:rPr lang="en-US" b="0" dirty="0">
              <a:latin typeface="Amazon Ember" panose="02000000000000000000" pitchFamily="2" charset="0"/>
              <a:ea typeface="Amazon Ember" panose="02000000000000000000" pitchFamily="2" charset="0"/>
              <a:cs typeface="Amazon Ember Light" panose="020B0403020204020204" pitchFamily="34" charset="0"/>
            </a:rPr>
            <a:t>Connect to Amazon EKS</a:t>
          </a:r>
          <a:endParaRPr lang="en-US" b="0" dirty="0"/>
        </a:p>
      </dgm:t>
    </dgm:pt>
    <dgm:pt modelId="{9CC47417-C274-4771-982B-BF2E2C68A089}" type="parTrans" cxnId="{D4B7AEED-91D0-4EF4-BAB1-8A3649B4E864}">
      <dgm:prSet/>
      <dgm:spPr/>
      <dgm:t>
        <a:bodyPr/>
        <a:lstStyle/>
        <a:p>
          <a:endParaRPr lang="en-US"/>
        </a:p>
      </dgm:t>
    </dgm:pt>
    <dgm:pt modelId="{0471CEB6-C968-4BBC-B071-8CC2DC772B8B}" type="sibTrans" cxnId="{D4B7AEED-91D0-4EF4-BAB1-8A3649B4E864}">
      <dgm:prSet/>
      <dgm:spPr>
        <a:solidFill>
          <a:schemeClr val="tx2">
            <a:lumMod val="75000"/>
          </a:schemeClr>
        </a:solidFill>
      </dgm:spPr>
      <dgm:t>
        <a:bodyPr/>
        <a:lstStyle/>
        <a:p>
          <a:endParaRPr lang="en-US" dirty="0"/>
        </a:p>
      </dgm:t>
    </dgm:pt>
    <dgm:pt modelId="{EAF11CA0-7422-4527-A20D-649DDA202369}">
      <dgm:prSet phldrT="[Text]"/>
      <dgm:spPr>
        <a:solidFill>
          <a:schemeClr val="accent5">
            <a:lumMod val="75000"/>
          </a:schemeClr>
        </a:solidFill>
      </dgm:spPr>
      <dgm:t>
        <a:bodyPr/>
        <a:lstStyle/>
        <a:p>
          <a:pPr algn="l"/>
          <a:r>
            <a:rPr lang="en-US" b="0" dirty="0"/>
            <a:t>4</a:t>
          </a:r>
        </a:p>
        <a:p>
          <a:pPr algn="l"/>
          <a:r>
            <a:rPr lang="en-US" b="0" dirty="0">
              <a:latin typeface="Amazon Ember" panose="02000000000000000000" pitchFamily="2" charset="0"/>
              <a:ea typeface="Amazon Ember" panose="02000000000000000000" pitchFamily="2" charset="0"/>
              <a:cs typeface="Amazon Ember Light" panose="020B0403020204020204" pitchFamily="34" charset="0"/>
            </a:rPr>
            <a:t>Run container applications</a:t>
          </a:r>
          <a:endParaRPr lang="en-US" b="0" dirty="0"/>
        </a:p>
      </dgm:t>
    </dgm:pt>
    <dgm:pt modelId="{DB42F820-0DAE-4487-9182-4FE76555E162}" type="parTrans" cxnId="{9AE8624A-FD44-4AE1-BF9A-A753B1E8B654}">
      <dgm:prSet/>
      <dgm:spPr/>
      <dgm:t>
        <a:bodyPr/>
        <a:lstStyle/>
        <a:p>
          <a:endParaRPr lang="en-US"/>
        </a:p>
      </dgm:t>
    </dgm:pt>
    <dgm:pt modelId="{B93CE486-C380-4258-89B5-237FF2FDBD35}" type="sibTrans" cxnId="{9AE8624A-FD44-4AE1-BF9A-A753B1E8B654}">
      <dgm:prSet/>
      <dgm:spPr/>
      <dgm:t>
        <a:bodyPr/>
        <a:lstStyle/>
        <a:p>
          <a:endParaRPr lang="en-US"/>
        </a:p>
      </dgm:t>
    </dgm:pt>
    <dgm:pt modelId="{5A98B5F3-9F7F-441E-A64E-555EE0813404}" type="pres">
      <dgm:prSet presAssocID="{C7FFE467-C87F-4088-B58C-E1D69263A6A6}" presName="Name0" presStyleCnt="0">
        <dgm:presLayoutVars>
          <dgm:dir/>
          <dgm:resizeHandles val="exact"/>
        </dgm:presLayoutVars>
      </dgm:prSet>
      <dgm:spPr/>
    </dgm:pt>
    <dgm:pt modelId="{45720BA6-4B56-424C-8D6A-C120DAC365CD}" type="pres">
      <dgm:prSet presAssocID="{AC74EC4B-3DA9-45AE-BE1A-4F4369C699D1}" presName="composite" presStyleCnt="0"/>
      <dgm:spPr/>
    </dgm:pt>
    <dgm:pt modelId="{456CF92B-2219-496D-BC46-8707A40F36D4}" type="pres">
      <dgm:prSet presAssocID="{AC74EC4B-3DA9-45AE-BE1A-4F4369C699D1}" presName="imagSh" presStyleLbl="bgImgPlace1" presStyleIdx="0" presStyleCnt="4" custLinFactNeighborX="443" custLinFactNeighborY="-24580"/>
      <dgm:spPr>
        <a:solidFill>
          <a:schemeClr val="accent6">
            <a:lumMod val="50000"/>
          </a:schemeClr>
        </a:solidFill>
      </dgm:spPr>
    </dgm:pt>
    <dgm:pt modelId="{76D7658C-13E4-4DA9-982A-6EF3560954D1}" type="pres">
      <dgm:prSet presAssocID="{AC74EC4B-3DA9-45AE-BE1A-4F4369C699D1}" presName="txNode" presStyleLbl="node1" presStyleIdx="0" presStyleCnt="4">
        <dgm:presLayoutVars>
          <dgm:bulletEnabled val="1"/>
        </dgm:presLayoutVars>
      </dgm:prSet>
      <dgm:spPr/>
    </dgm:pt>
    <dgm:pt modelId="{E8DC73BE-0BC4-4895-9349-E5825014196B}" type="pres">
      <dgm:prSet presAssocID="{B1AE191B-C290-4006-993F-60D03464B294}" presName="sibTrans" presStyleLbl="sibTrans2D1" presStyleIdx="0" presStyleCnt="3"/>
      <dgm:spPr/>
    </dgm:pt>
    <dgm:pt modelId="{2A835FF1-FB49-4266-BE60-DBDECED7CBE7}" type="pres">
      <dgm:prSet presAssocID="{B1AE191B-C290-4006-993F-60D03464B294}" presName="connTx" presStyleLbl="sibTrans2D1" presStyleIdx="0" presStyleCnt="3"/>
      <dgm:spPr/>
    </dgm:pt>
    <dgm:pt modelId="{271DA143-E95B-4A07-A5E5-A9CF60AB2518}" type="pres">
      <dgm:prSet presAssocID="{B62D61E9-45BE-4387-A322-E21F2CD9E41D}" presName="composite" presStyleCnt="0"/>
      <dgm:spPr/>
    </dgm:pt>
    <dgm:pt modelId="{FD6B7398-C590-4C18-8966-CA94A49A1A79}" type="pres">
      <dgm:prSet presAssocID="{B62D61E9-45BE-4387-A322-E21F2CD9E41D}" presName="imagSh" presStyleLbl="bgImgPlace1" presStyleIdx="1" presStyleCnt="4" custLinFactNeighborX="-1048" custLinFactNeighborY="-24580"/>
      <dgm:spPr>
        <a:solidFill>
          <a:schemeClr val="accent6">
            <a:lumMod val="50000"/>
          </a:schemeClr>
        </a:solidFill>
      </dgm:spPr>
    </dgm:pt>
    <dgm:pt modelId="{F93401C3-B394-4976-87F5-714A7D49EDAC}" type="pres">
      <dgm:prSet presAssocID="{B62D61E9-45BE-4387-A322-E21F2CD9E41D}" presName="txNode" presStyleLbl="node1" presStyleIdx="1" presStyleCnt="4">
        <dgm:presLayoutVars>
          <dgm:bulletEnabled val="1"/>
        </dgm:presLayoutVars>
      </dgm:prSet>
      <dgm:spPr/>
    </dgm:pt>
    <dgm:pt modelId="{0585B4E7-4925-4846-9636-58548664568C}" type="pres">
      <dgm:prSet presAssocID="{077D1F40-FAB6-437E-AB56-CE33D7ADCA6E}" presName="sibTrans" presStyleLbl="sibTrans2D1" presStyleIdx="1" presStyleCnt="3"/>
      <dgm:spPr/>
    </dgm:pt>
    <dgm:pt modelId="{5F24396D-7ED0-4C1E-9861-5B651A5C9D63}" type="pres">
      <dgm:prSet presAssocID="{077D1F40-FAB6-437E-AB56-CE33D7ADCA6E}" presName="connTx" presStyleLbl="sibTrans2D1" presStyleIdx="1" presStyleCnt="3"/>
      <dgm:spPr/>
    </dgm:pt>
    <dgm:pt modelId="{354EFD44-3BBE-49E6-9D0F-B47025BF5292}" type="pres">
      <dgm:prSet presAssocID="{23E9A825-619D-4A8C-9337-4BAFA95CFF07}" presName="composite" presStyleCnt="0"/>
      <dgm:spPr/>
    </dgm:pt>
    <dgm:pt modelId="{CDE76DC7-6E59-433F-9F5F-2E018AF41DF5}" type="pres">
      <dgm:prSet presAssocID="{23E9A825-619D-4A8C-9337-4BAFA95CFF07}" presName="imagSh" presStyleLbl="bgImgPlace1" presStyleIdx="2" presStyleCnt="4" custLinFactNeighborX="-1048" custLinFactNeighborY="-24580"/>
      <dgm:spPr>
        <a:solidFill>
          <a:schemeClr val="accent6">
            <a:lumMod val="50000"/>
          </a:schemeClr>
        </a:solidFill>
      </dgm:spPr>
    </dgm:pt>
    <dgm:pt modelId="{3F60F067-C1A3-4990-8F53-A7F19EE0423B}" type="pres">
      <dgm:prSet presAssocID="{23E9A825-619D-4A8C-9337-4BAFA95CFF07}" presName="txNode" presStyleLbl="node1" presStyleIdx="2" presStyleCnt="4">
        <dgm:presLayoutVars>
          <dgm:bulletEnabled val="1"/>
        </dgm:presLayoutVars>
      </dgm:prSet>
      <dgm:spPr/>
    </dgm:pt>
    <dgm:pt modelId="{74BD7A8D-0ADF-459F-A6B8-F4DC7491C820}" type="pres">
      <dgm:prSet presAssocID="{0471CEB6-C968-4BBC-B071-8CC2DC772B8B}" presName="sibTrans" presStyleLbl="sibTrans2D1" presStyleIdx="2" presStyleCnt="3"/>
      <dgm:spPr/>
    </dgm:pt>
    <dgm:pt modelId="{7C28D403-2F02-4CF4-9CE6-DC31F0AA7DA7}" type="pres">
      <dgm:prSet presAssocID="{0471CEB6-C968-4BBC-B071-8CC2DC772B8B}" presName="connTx" presStyleLbl="sibTrans2D1" presStyleIdx="2" presStyleCnt="3"/>
      <dgm:spPr/>
    </dgm:pt>
    <dgm:pt modelId="{65B73E05-0BDC-43C0-A718-2A30C4F23884}" type="pres">
      <dgm:prSet presAssocID="{EAF11CA0-7422-4527-A20D-649DDA202369}" presName="composite" presStyleCnt="0"/>
      <dgm:spPr/>
    </dgm:pt>
    <dgm:pt modelId="{F4AA31D0-827E-4E55-813F-649601397AD8}" type="pres">
      <dgm:prSet presAssocID="{EAF11CA0-7422-4527-A20D-649DDA202369}" presName="imagSh" presStyleLbl="bgImgPlace1" presStyleIdx="3" presStyleCnt="4" custLinFactNeighborX="-1048" custLinFactNeighborY="-24580"/>
      <dgm:spPr>
        <a:solidFill>
          <a:schemeClr val="accent6">
            <a:lumMod val="50000"/>
          </a:schemeClr>
        </a:solidFill>
      </dgm:spPr>
    </dgm:pt>
    <dgm:pt modelId="{64FBBD97-3D54-47D6-B218-3C13EC36FF20}" type="pres">
      <dgm:prSet presAssocID="{EAF11CA0-7422-4527-A20D-649DDA202369}" presName="txNode" presStyleLbl="node1" presStyleIdx="3" presStyleCnt="4">
        <dgm:presLayoutVars>
          <dgm:bulletEnabled val="1"/>
        </dgm:presLayoutVars>
      </dgm:prSet>
      <dgm:spPr/>
    </dgm:pt>
  </dgm:ptLst>
  <dgm:cxnLst>
    <dgm:cxn modelId="{C3492E0A-FCAD-4202-AF52-D00D86A51F4F}" type="presOf" srcId="{23E9A825-619D-4A8C-9337-4BAFA95CFF07}" destId="{3F60F067-C1A3-4990-8F53-A7F19EE0423B}" srcOrd="0" destOrd="0" presId="urn:microsoft.com/office/officeart/2005/8/layout/hProcess10#1"/>
    <dgm:cxn modelId="{7F2D8919-BD98-4BD4-A896-FED14BCFA5A9}" type="presOf" srcId="{077D1F40-FAB6-437E-AB56-CE33D7ADCA6E}" destId="{0585B4E7-4925-4846-9636-58548664568C}" srcOrd="0" destOrd="0" presId="urn:microsoft.com/office/officeart/2005/8/layout/hProcess10#1"/>
    <dgm:cxn modelId="{961EE41B-4163-4E23-AA9B-2FD296278E6B}" type="presOf" srcId="{AC74EC4B-3DA9-45AE-BE1A-4F4369C699D1}" destId="{76D7658C-13E4-4DA9-982A-6EF3560954D1}" srcOrd="0" destOrd="0" presId="urn:microsoft.com/office/officeart/2005/8/layout/hProcess10#1"/>
    <dgm:cxn modelId="{42269336-A22D-45EA-A7C7-EE8A1E01F3B2}" type="presOf" srcId="{0471CEB6-C968-4BBC-B071-8CC2DC772B8B}" destId="{7C28D403-2F02-4CF4-9CE6-DC31F0AA7DA7}" srcOrd="1" destOrd="0" presId="urn:microsoft.com/office/officeart/2005/8/layout/hProcess10#1"/>
    <dgm:cxn modelId="{D02B0563-D2D8-41C7-8010-43D7C0992CA5}" type="presOf" srcId="{EAF11CA0-7422-4527-A20D-649DDA202369}" destId="{64FBBD97-3D54-47D6-B218-3C13EC36FF20}" srcOrd="0" destOrd="0" presId="urn:microsoft.com/office/officeart/2005/8/layout/hProcess10#1"/>
    <dgm:cxn modelId="{FB584645-822F-43FA-9E05-A52527F795FE}" type="presOf" srcId="{B1AE191B-C290-4006-993F-60D03464B294}" destId="{2A835FF1-FB49-4266-BE60-DBDECED7CBE7}" srcOrd="1" destOrd="0" presId="urn:microsoft.com/office/officeart/2005/8/layout/hProcess10#1"/>
    <dgm:cxn modelId="{9AE8624A-FD44-4AE1-BF9A-A753B1E8B654}" srcId="{C7FFE467-C87F-4088-B58C-E1D69263A6A6}" destId="{EAF11CA0-7422-4527-A20D-649DDA202369}" srcOrd="3" destOrd="0" parTransId="{DB42F820-0DAE-4487-9182-4FE76555E162}" sibTransId="{B93CE486-C380-4258-89B5-237FF2FDBD35}"/>
    <dgm:cxn modelId="{FFC3CE6B-8D26-4ABF-918E-0C151FDEC7FF}" type="presOf" srcId="{0471CEB6-C968-4BBC-B071-8CC2DC772B8B}" destId="{74BD7A8D-0ADF-459F-A6B8-F4DC7491C820}" srcOrd="0" destOrd="0" presId="urn:microsoft.com/office/officeart/2005/8/layout/hProcess10#1"/>
    <dgm:cxn modelId="{06606682-1B0C-41D7-98A1-5E1A335753FE}" type="presOf" srcId="{B1AE191B-C290-4006-993F-60D03464B294}" destId="{E8DC73BE-0BC4-4895-9349-E5825014196B}" srcOrd="0" destOrd="0" presId="urn:microsoft.com/office/officeart/2005/8/layout/hProcess10#1"/>
    <dgm:cxn modelId="{70E8F9A2-9251-4757-934B-70DE70C996B8}" type="presOf" srcId="{077D1F40-FAB6-437E-AB56-CE33D7ADCA6E}" destId="{5F24396D-7ED0-4C1E-9861-5B651A5C9D63}" srcOrd="1" destOrd="0" presId="urn:microsoft.com/office/officeart/2005/8/layout/hProcess10#1"/>
    <dgm:cxn modelId="{FFCF50B6-1840-44C1-977A-EEFF578E2E66}" type="presOf" srcId="{C7FFE467-C87F-4088-B58C-E1D69263A6A6}" destId="{5A98B5F3-9F7F-441E-A64E-555EE0813404}" srcOrd="0" destOrd="0" presId="urn:microsoft.com/office/officeart/2005/8/layout/hProcess10#1"/>
    <dgm:cxn modelId="{C3333EC0-696A-4952-B24A-3FB4370B2EAA}" srcId="{C7FFE467-C87F-4088-B58C-E1D69263A6A6}" destId="{B62D61E9-45BE-4387-A322-E21F2CD9E41D}" srcOrd="1" destOrd="0" parTransId="{6FEBAF2E-A4FD-4ADB-89DF-B0BBB5703406}" sibTransId="{077D1F40-FAB6-437E-AB56-CE33D7ADCA6E}"/>
    <dgm:cxn modelId="{BDB7B8D5-5940-4632-A004-475F479EB8D4}" type="presOf" srcId="{B62D61E9-45BE-4387-A322-E21F2CD9E41D}" destId="{F93401C3-B394-4976-87F5-714A7D49EDAC}" srcOrd="0" destOrd="0" presId="urn:microsoft.com/office/officeart/2005/8/layout/hProcess10#1"/>
    <dgm:cxn modelId="{16ACACE7-C6F1-45C3-8C37-07698C9E889F}" srcId="{C7FFE467-C87F-4088-B58C-E1D69263A6A6}" destId="{AC74EC4B-3DA9-45AE-BE1A-4F4369C699D1}" srcOrd="0" destOrd="0" parTransId="{40531EE5-DAC4-40CB-8C19-DD0A10CCD60E}" sibTransId="{B1AE191B-C290-4006-993F-60D03464B294}"/>
    <dgm:cxn modelId="{D4B7AEED-91D0-4EF4-BAB1-8A3649B4E864}" srcId="{C7FFE467-C87F-4088-B58C-E1D69263A6A6}" destId="{23E9A825-619D-4A8C-9337-4BAFA95CFF07}" srcOrd="2" destOrd="0" parTransId="{9CC47417-C274-4771-982B-BF2E2C68A089}" sibTransId="{0471CEB6-C968-4BBC-B071-8CC2DC772B8B}"/>
    <dgm:cxn modelId="{20A6BFC5-6C5D-4100-A3F7-17C57240791E}" type="presParOf" srcId="{5A98B5F3-9F7F-441E-A64E-555EE0813404}" destId="{45720BA6-4B56-424C-8D6A-C120DAC365CD}" srcOrd="0" destOrd="0" presId="urn:microsoft.com/office/officeart/2005/8/layout/hProcess10#1"/>
    <dgm:cxn modelId="{905803E8-72C9-4A44-BE1D-108690B3DAD9}" type="presParOf" srcId="{45720BA6-4B56-424C-8D6A-C120DAC365CD}" destId="{456CF92B-2219-496D-BC46-8707A40F36D4}" srcOrd="0" destOrd="0" presId="urn:microsoft.com/office/officeart/2005/8/layout/hProcess10#1"/>
    <dgm:cxn modelId="{8C591D2B-A78D-4673-B7D2-898E8BE8498A}" type="presParOf" srcId="{45720BA6-4B56-424C-8D6A-C120DAC365CD}" destId="{76D7658C-13E4-4DA9-982A-6EF3560954D1}" srcOrd="1" destOrd="0" presId="urn:microsoft.com/office/officeart/2005/8/layout/hProcess10#1"/>
    <dgm:cxn modelId="{C3FBD6B7-02E1-4CEF-89F9-1A12EF9691AF}" type="presParOf" srcId="{5A98B5F3-9F7F-441E-A64E-555EE0813404}" destId="{E8DC73BE-0BC4-4895-9349-E5825014196B}" srcOrd="1" destOrd="0" presId="urn:microsoft.com/office/officeart/2005/8/layout/hProcess10#1"/>
    <dgm:cxn modelId="{6F9641A1-0BE1-4A0D-9221-0CC4CDD5ABE6}" type="presParOf" srcId="{E8DC73BE-0BC4-4895-9349-E5825014196B}" destId="{2A835FF1-FB49-4266-BE60-DBDECED7CBE7}" srcOrd="0" destOrd="0" presId="urn:microsoft.com/office/officeart/2005/8/layout/hProcess10#1"/>
    <dgm:cxn modelId="{DBF2D4CF-2435-4F70-8ADA-9B7633F236BA}" type="presParOf" srcId="{5A98B5F3-9F7F-441E-A64E-555EE0813404}" destId="{271DA143-E95B-4A07-A5E5-A9CF60AB2518}" srcOrd="2" destOrd="0" presId="urn:microsoft.com/office/officeart/2005/8/layout/hProcess10#1"/>
    <dgm:cxn modelId="{BB836F3F-BC35-4DDA-82A9-A6C2BB97B4EF}" type="presParOf" srcId="{271DA143-E95B-4A07-A5E5-A9CF60AB2518}" destId="{FD6B7398-C590-4C18-8966-CA94A49A1A79}" srcOrd="0" destOrd="0" presId="urn:microsoft.com/office/officeart/2005/8/layout/hProcess10#1"/>
    <dgm:cxn modelId="{CCA23393-A344-4894-ABE1-5CF9FC479B07}" type="presParOf" srcId="{271DA143-E95B-4A07-A5E5-A9CF60AB2518}" destId="{F93401C3-B394-4976-87F5-714A7D49EDAC}" srcOrd="1" destOrd="0" presId="urn:microsoft.com/office/officeart/2005/8/layout/hProcess10#1"/>
    <dgm:cxn modelId="{68AB88BB-6063-463F-A416-0EBB03426864}" type="presParOf" srcId="{5A98B5F3-9F7F-441E-A64E-555EE0813404}" destId="{0585B4E7-4925-4846-9636-58548664568C}" srcOrd="3" destOrd="0" presId="urn:microsoft.com/office/officeart/2005/8/layout/hProcess10#1"/>
    <dgm:cxn modelId="{B9958535-6303-46AD-B36A-E80B8BF7C1BD}" type="presParOf" srcId="{0585B4E7-4925-4846-9636-58548664568C}" destId="{5F24396D-7ED0-4C1E-9861-5B651A5C9D63}" srcOrd="0" destOrd="0" presId="urn:microsoft.com/office/officeart/2005/8/layout/hProcess10#1"/>
    <dgm:cxn modelId="{4B103109-CFCE-4F3A-B4AF-67944FC33717}" type="presParOf" srcId="{5A98B5F3-9F7F-441E-A64E-555EE0813404}" destId="{354EFD44-3BBE-49E6-9D0F-B47025BF5292}" srcOrd="4" destOrd="0" presId="urn:microsoft.com/office/officeart/2005/8/layout/hProcess10#1"/>
    <dgm:cxn modelId="{E5035E45-7A47-42A6-9D6B-7F0E276DA9B4}" type="presParOf" srcId="{354EFD44-3BBE-49E6-9D0F-B47025BF5292}" destId="{CDE76DC7-6E59-433F-9F5F-2E018AF41DF5}" srcOrd="0" destOrd="0" presId="urn:microsoft.com/office/officeart/2005/8/layout/hProcess10#1"/>
    <dgm:cxn modelId="{33DD7B46-3B07-45CE-907D-E3B1896CD0EE}" type="presParOf" srcId="{354EFD44-3BBE-49E6-9D0F-B47025BF5292}" destId="{3F60F067-C1A3-4990-8F53-A7F19EE0423B}" srcOrd="1" destOrd="0" presId="urn:microsoft.com/office/officeart/2005/8/layout/hProcess10#1"/>
    <dgm:cxn modelId="{7557F1E8-CFA1-470F-9C80-272455628A27}" type="presParOf" srcId="{5A98B5F3-9F7F-441E-A64E-555EE0813404}" destId="{74BD7A8D-0ADF-459F-A6B8-F4DC7491C820}" srcOrd="5" destOrd="0" presId="urn:microsoft.com/office/officeart/2005/8/layout/hProcess10#1"/>
    <dgm:cxn modelId="{88A6E154-52A4-4457-A775-0B6C956C96E2}" type="presParOf" srcId="{74BD7A8D-0ADF-459F-A6B8-F4DC7491C820}" destId="{7C28D403-2F02-4CF4-9CE6-DC31F0AA7DA7}" srcOrd="0" destOrd="0" presId="urn:microsoft.com/office/officeart/2005/8/layout/hProcess10#1"/>
    <dgm:cxn modelId="{6E9C436F-75D2-47AA-BBD0-FBBCD057CC19}" type="presParOf" srcId="{5A98B5F3-9F7F-441E-A64E-555EE0813404}" destId="{65B73E05-0BDC-43C0-A718-2A30C4F23884}" srcOrd="6" destOrd="0" presId="urn:microsoft.com/office/officeart/2005/8/layout/hProcess10#1"/>
    <dgm:cxn modelId="{B98A1A7C-8698-4804-ACE8-E58284445DEF}" type="presParOf" srcId="{65B73E05-0BDC-43C0-A718-2A30C4F23884}" destId="{F4AA31D0-827E-4E55-813F-649601397AD8}" srcOrd="0" destOrd="0" presId="urn:microsoft.com/office/officeart/2005/8/layout/hProcess10#1"/>
    <dgm:cxn modelId="{0C2D1894-70CE-4C03-81C6-BF31A6742EB7}" type="presParOf" srcId="{65B73E05-0BDC-43C0-A718-2A30C4F23884}" destId="{64FBBD97-3D54-47D6-B218-3C13EC36FF20}" srcOrd="1" destOrd="0" presId="urn:microsoft.com/office/officeart/2005/8/layout/hProcess10#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Amazon elastic container service integration</a:t>
          </a:r>
        </a:p>
      </dgm:t>
    </dgm:pt>
    <dgm:pt modelId="{F825D9CA-75BB-489F-B7C7-FF775C3DE158}" type="parTrans" cxnId="{992C5145-E39D-4D58-8360-5954A3342C0A}">
      <dgm:prSet/>
      <dgm:spPr/>
      <dgm:t>
        <a:bodyPr/>
        <a:lstStyle/>
        <a:p>
          <a:endParaRPr lang="en-US" sz="3200" dirty="0"/>
        </a:p>
      </dgm:t>
    </dgm:pt>
    <dgm:pt modelId="{31826420-A59F-4A54-9CAC-4220FB00A081}" type="sibTrans" cxnId="{992C5145-E39D-4D58-8360-5954A3342C0A}">
      <dgm:prSet/>
      <dgm:spPr/>
      <dgm:t>
        <a:bodyPr/>
        <a:lstStyle/>
        <a:p>
          <a:endParaRPr lang="en-US" sz="32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Docker support</a:t>
          </a:r>
        </a:p>
      </dgm:t>
    </dgm:pt>
    <dgm:pt modelId="{E85A3B7C-0C51-4C36-9D2B-E404B1A235B4}" type="parTrans" cxnId="{EDC17AE4-C041-472E-9F80-3417B79AF064}">
      <dgm:prSet/>
      <dgm:spPr/>
      <dgm:t>
        <a:bodyPr/>
        <a:lstStyle/>
        <a:p>
          <a:endParaRPr lang="en-US" sz="3200" dirty="0"/>
        </a:p>
      </dgm:t>
    </dgm:pt>
    <dgm:pt modelId="{2D567A9E-4953-4BF9-A1B9-C4859DDB5827}" type="sibTrans" cxnId="{EDC17AE4-C041-472E-9F80-3417B79AF064}">
      <dgm:prSet/>
      <dgm:spPr/>
      <dgm:t>
        <a:bodyPr/>
        <a:lstStyle/>
        <a:p>
          <a:endParaRPr lang="en-US" sz="3200" dirty="0"/>
        </a:p>
      </dgm:t>
    </dgm:pt>
    <dgm:pt modelId="{FA7570CD-AA12-4F0A-8697-D8CEFB0B28B8}">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High availability and durability</a:t>
          </a:r>
        </a:p>
      </dgm:t>
    </dgm:pt>
    <dgm:pt modelId="{650C625B-3E32-4E3F-AD18-AF2AD057464B}" type="parTrans" cxnId="{6EC316AD-30F6-45CD-99F8-DF540C4F233E}">
      <dgm:prSet/>
      <dgm:spPr/>
      <dgm:t>
        <a:bodyPr/>
        <a:lstStyle/>
        <a:p>
          <a:endParaRPr lang="en-US" sz="3200" dirty="0"/>
        </a:p>
      </dgm:t>
    </dgm:pt>
    <dgm:pt modelId="{AD2D4150-0A64-47EA-A912-F152EE2D4A5C}" type="sibTrans" cxnId="{6EC316AD-30F6-45CD-99F8-DF540C4F233E}">
      <dgm:prSet/>
      <dgm:spPr/>
      <dgm:t>
        <a:bodyPr/>
        <a:lstStyle/>
        <a:p>
          <a:endParaRPr lang="en-US" sz="32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Team collaboration</a:t>
          </a:r>
        </a:p>
      </dgm:t>
    </dgm:pt>
    <dgm:pt modelId="{CF337D5C-70AD-48AE-8C24-59D70B1162DD}" type="parTrans" cxnId="{558DF1AA-7F0B-401C-931C-82C7465EC333}">
      <dgm:prSet/>
      <dgm:spPr/>
      <dgm:t>
        <a:bodyPr/>
        <a:lstStyle/>
        <a:p>
          <a:endParaRPr lang="en-US" sz="3200" dirty="0"/>
        </a:p>
      </dgm:t>
    </dgm:pt>
    <dgm:pt modelId="{0A5F8B0A-8BE0-4989-91DA-4CA92C3DBB40}" type="sibTrans" cxnId="{558DF1AA-7F0B-401C-931C-82C7465EC333}">
      <dgm:prSet/>
      <dgm:spPr/>
      <dgm:t>
        <a:bodyPr/>
        <a:lstStyle/>
        <a:p>
          <a:endParaRPr lang="en-US" sz="32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Access control</a:t>
          </a:r>
        </a:p>
      </dgm:t>
    </dgm:pt>
    <dgm:pt modelId="{E00858C5-D992-45D4-8834-64D72EFCF5C6}" type="parTrans" cxnId="{8F3EC966-B1E3-40E8-9A1D-E776AA73D013}">
      <dgm:prSet/>
      <dgm:spPr/>
      <dgm:t>
        <a:bodyPr/>
        <a:lstStyle/>
        <a:p>
          <a:endParaRPr lang="en-US" sz="3200" dirty="0"/>
        </a:p>
      </dgm:t>
    </dgm:pt>
    <dgm:pt modelId="{193E8B7C-FCA7-44E9-A8AE-615261929CAE}" type="sibTrans" cxnId="{8F3EC966-B1E3-40E8-9A1D-E776AA73D013}">
      <dgm:prSet/>
      <dgm:spPr/>
      <dgm:t>
        <a:bodyPr/>
        <a:lstStyle/>
        <a:p>
          <a:endParaRPr lang="en-US" sz="3200" dirty="0"/>
        </a:p>
      </dgm:t>
    </dgm:pt>
    <dgm:pt modelId="{C18B68FF-1F92-42AF-9B95-1D16A5024660}">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Encryption at rest</a:t>
          </a:r>
        </a:p>
      </dgm:t>
    </dgm:pt>
    <dgm:pt modelId="{3EF163C8-A172-4646-A838-1E131A15B1D0}" type="parTrans" cxnId="{7955FF20-AB8B-4FE6-B443-2C5691C20C51}">
      <dgm:prSet/>
      <dgm:spPr/>
      <dgm:t>
        <a:bodyPr/>
        <a:lstStyle/>
        <a:p>
          <a:endParaRPr lang="en-US" sz="3200" dirty="0"/>
        </a:p>
      </dgm:t>
    </dgm:pt>
    <dgm:pt modelId="{88375E62-02CD-4306-801C-2ED9AB74CF61}" type="sibTrans" cxnId="{7955FF20-AB8B-4FE6-B443-2C5691C20C51}">
      <dgm:prSet/>
      <dgm:spPr/>
      <dgm:t>
        <a:bodyPr/>
        <a:lstStyle/>
        <a:p>
          <a:endParaRPr lang="en-US" sz="32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Third-party integrations</a:t>
          </a:r>
        </a:p>
      </dgm:t>
    </dgm:pt>
    <dgm:pt modelId="{97225D21-C78D-4557-B752-71F7BE2D912E}" type="parTrans" cxnId="{C32CB394-5FCB-4E9C-9B76-8E98E8461DA4}">
      <dgm:prSet/>
      <dgm:spPr/>
      <dgm:t>
        <a:bodyPr/>
        <a:lstStyle/>
        <a:p>
          <a:endParaRPr lang="en-US" sz="3200" dirty="0"/>
        </a:p>
      </dgm:t>
    </dgm:pt>
    <dgm:pt modelId="{198CFA75-0F18-4571-8640-0317E8B40765}" type="sibTrans" cxnId="{C32CB394-5FCB-4E9C-9B76-8E98E8461DA4}">
      <dgm:prSet/>
      <dgm:spPr/>
      <dgm:t>
        <a:bodyPr/>
        <a:lstStyle/>
        <a:p>
          <a:endParaRPr lang="en-US" sz="32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7">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7">
        <dgm:presLayoutVars>
          <dgm:bulletEnabled val="1"/>
        </dgm:presLayoutVars>
      </dgm:prSet>
      <dgm:spPr/>
    </dgm:pt>
    <dgm:pt modelId="{A94C5FB6-F23F-41E5-81BE-EC0BAD7CC4B7}" type="pres">
      <dgm:prSet presAssocID="{49AAE945-469A-4B0C-9A55-5CE97FA292D5}" presName="aSpace" presStyleCnt="0"/>
      <dgm:spPr/>
    </dgm:pt>
    <dgm:pt modelId="{C94EBCBA-301E-4790-A9FC-A637D5DC4AD0}" type="pres">
      <dgm:prSet presAssocID="{FA7570CD-AA12-4F0A-8697-D8CEFB0B28B8}" presName="aNode" presStyleLbl="fgAcc1" presStyleIdx="2" presStyleCnt="7">
        <dgm:presLayoutVars>
          <dgm:bulletEnabled val="1"/>
        </dgm:presLayoutVars>
      </dgm:prSet>
      <dgm:spPr/>
    </dgm:pt>
    <dgm:pt modelId="{4573C330-8A24-4D27-BB4F-88BD1F383DDD}" type="pres">
      <dgm:prSet presAssocID="{FA7570CD-AA12-4F0A-8697-D8CEFB0B28B8}" presName="aSpace" presStyleCnt="0"/>
      <dgm:spPr/>
    </dgm:pt>
    <dgm:pt modelId="{8907B292-FACD-4FE8-BD96-1D241FB66492}" type="pres">
      <dgm:prSet presAssocID="{7130BEED-D988-4C05-ACEC-CD13F4814987}" presName="aNode" presStyleLbl="fgAcc1" presStyleIdx="3" presStyleCnt="7">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4" presStyleCnt="7">
        <dgm:presLayoutVars>
          <dgm:bulletEnabled val="1"/>
        </dgm:presLayoutVars>
      </dgm:prSet>
      <dgm:spPr/>
    </dgm:pt>
    <dgm:pt modelId="{9644F08E-F6A3-4599-B8BF-7F3223AEB185}" type="pres">
      <dgm:prSet presAssocID="{D7BA72B6-4FD4-4D49-B2CF-2D9B164F21EE}" presName="aSpace" presStyleCnt="0"/>
      <dgm:spPr/>
    </dgm:pt>
    <dgm:pt modelId="{44C8E0C2-68F8-411E-8EEB-05E9577D2267}" type="pres">
      <dgm:prSet presAssocID="{C18B68FF-1F92-42AF-9B95-1D16A5024660}" presName="aNode" presStyleLbl="fgAcc1" presStyleIdx="5" presStyleCnt="7">
        <dgm:presLayoutVars>
          <dgm:bulletEnabled val="1"/>
        </dgm:presLayoutVars>
      </dgm:prSet>
      <dgm:spPr/>
    </dgm:pt>
    <dgm:pt modelId="{678766EE-491A-4B6B-BB0A-FD110E177DA8}" type="pres">
      <dgm:prSet presAssocID="{C18B68FF-1F92-42AF-9B95-1D16A5024660}" presName="aSpace" presStyleCnt="0"/>
      <dgm:spPr/>
    </dgm:pt>
    <dgm:pt modelId="{9CF015BD-5601-48B2-9CBD-D53D3A76B458}" type="pres">
      <dgm:prSet presAssocID="{BBFF3345-66B9-4E50-A41F-1B7903855C0D}" presName="aNode" presStyleLbl="fgAcc1" presStyleIdx="6" presStyleCnt="7">
        <dgm:presLayoutVars>
          <dgm:bulletEnabled val="1"/>
        </dgm:presLayoutVars>
      </dgm:prSet>
      <dgm:spPr/>
    </dgm:pt>
    <dgm:pt modelId="{16705F29-61C2-43A6-8826-F6AD0500510C}" type="pres">
      <dgm:prSet presAssocID="{BBFF3345-66B9-4E50-A41F-1B7903855C0D}" presName="aSpace" presStyleCnt="0"/>
      <dgm:spPr/>
    </dgm:pt>
  </dgm:ptLst>
  <dgm:cxnLst>
    <dgm:cxn modelId="{74B68508-C28A-4C58-8F87-A6143E0EA978}" type="presOf" srcId="{BBFF3345-66B9-4E50-A41F-1B7903855C0D}" destId="{9CF015BD-5601-48B2-9CBD-D53D3A76B458}"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7955FF20-AB8B-4FE6-B443-2C5691C20C51}" srcId="{3D5E3823-76C4-4839-85A8-B205E630033D}" destId="{C18B68FF-1F92-42AF-9B95-1D16A5024660}" srcOrd="5" destOrd="0" parTransId="{3EF163C8-A172-4646-A838-1E131A15B1D0}" sibTransId="{88375E62-02CD-4306-801C-2ED9AB74CF61}"/>
    <dgm:cxn modelId="{CAF38436-84AE-4982-9DE5-90CEC9688221}" type="presOf" srcId="{FA7570CD-AA12-4F0A-8697-D8CEFB0B28B8}" destId="{C94EBCBA-301E-4790-A9FC-A637D5DC4AD0}"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4" destOrd="0" parTransId="{E00858C5-D992-45D4-8834-64D72EFCF5C6}" sibTransId="{193E8B7C-FCA7-44E9-A8AE-615261929CAE}"/>
    <dgm:cxn modelId="{C32CB394-5FCB-4E9C-9B76-8E98E8461DA4}" srcId="{3D5E3823-76C4-4839-85A8-B205E630033D}" destId="{BBFF3345-66B9-4E50-A41F-1B7903855C0D}" srcOrd="6" destOrd="0" parTransId="{97225D21-C78D-4557-B752-71F7BE2D912E}" sibTransId="{198CFA75-0F18-4571-8640-0317E8B40765}"/>
    <dgm:cxn modelId="{C6CD5F9C-37E8-4020-9A0D-DA4AF4EFFD10}" type="presOf" srcId="{C18B68FF-1F92-42AF-9B95-1D16A5024660}" destId="{44C8E0C2-68F8-411E-8EEB-05E9577D2267}" srcOrd="0" destOrd="0" presId="urn:microsoft.com/office/officeart/2005/8/layout/pyramid2"/>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3" destOrd="0" parTransId="{CF337D5C-70AD-48AE-8C24-59D70B1162DD}" sibTransId="{0A5F8B0A-8BE0-4989-91DA-4CA92C3DBB40}"/>
    <dgm:cxn modelId="{6EC316AD-30F6-45CD-99F8-DF540C4F233E}" srcId="{3D5E3823-76C4-4839-85A8-B205E630033D}" destId="{FA7570CD-AA12-4F0A-8697-D8CEFB0B28B8}" srcOrd="2" destOrd="0" parTransId="{650C625B-3E32-4E3F-AD18-AF2AD057464B}" sibTransId="{AD2D4150-0A64-47EA-A912-F152EE2D4A5C}"/>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2A14A938-4AF9-407D-965B-89C912A2AC96}" type="presParOf" srcId="{F80D154B-A495-4346-9EBE-6685D2FA9E79}" destId="{C94EBCBA-301E-4790-A9FC-A637D5DC4AD0}" srcOrd="4" destOrd="0" presId="urn:microsoft.com/office/officeart/2005/8/layout/pyramid2"/>
    <dgm:cxn modelId="{72D9B03D-11FE-4A7D-93CD-33E2380F7F94}" type="presParOf" srcId="{F80D154B-A495-4346-9EBE-6685D2FA9E79}" destId="{4573C330-8A24-4D27-BB4F-88BD1F383DDD}" srcOrd="5" destOrd="0" presId="urn:microsoft.com/office/officeart/2005/8/layout/pyramid2"/>
    <dgm:cxn modelId="{04C4E699-75D3-4A59-908F-C39133D964D4}" type="presParOf" srcId="{F80D154B-A495-4346-9EBE-6685D2FA9E79}" destId="{8907B292-FACD-4FE8-BD96-1D241FB66492}" srcOrd="6" destOrd="0" presId="urn:microsoft.com/office/officeart/2005/8/layout/pyramid2"/>
    <dgm:cxn modelId="{15138395-1A2C-49CE-A012-4DF0748E3D77}" type="presParOf" srcId="{F80D154B-A495-4346-9EBE-6685D2FA9E79}" destId="{DB6563B5-80CE-4609-B46D-1FE8AF87D531}" srcOrd="7" destOrd="0" presId="urn:microsoft.com/office/officeart/2005/8/layout/pyramid2"/>
    <dgm:cxn modelId="{8981C9C0-1BE6-43FE-8A01-83E0C30A167F}" type="presParOf" srcId="{F80D154B-A495-4346-9EBE-6685D2FA9E79}" destId="{3C977000-F634-4606-B5FC-5AD8E067CE8E}" srcOrd="8" destOrd="0" presId="urn:microsoft.com/office/officeart/2005/8/layout/pyramid2"/>
    <dgm:cxn modelId="{AE4249C8-34CC-4AB2-8858-BE76899C0CC7}" type="presParOf" srcId="{F80D154B-A495-4346-9EBE-6685D2FA9E79}" destId="{9644F08E-F6A3-4599-B8BF-7F3223AEB185}" srcOrd="9" destOrd="0" presId="urn:microsoft.com/office/officeart/2005/8/layout/pyramid2"/>
    <dgm:cxn modelId="{A178144D-E500-4D6F-8219-A7331811B724}" type="presParOf" srcId="{F80D154B-A495-4346-9EBE-6685D2FA9E79}" destId="{44C8E0C2-68F8-411E-8EEB-05E9577D2267}" srcOrd="10" destOrd="0" presId="urn:microsoft.com/office/officeart/2005/8/layout/pyramid2"/>
    <dgm:cxn modelId="{A7E28125-C6D2-4EF9-B7CF-433B359E8E6C}" type="presParOf" srcId="{F80D154B-A495-4346-9EBE-6685D2FA9E79}" destId="{678766EE-491A-4B6B-BB0A-FD110E177DA8}" srcOrd="11" destOrd="0" presId="urn:microsoft.com/office/officeart/2005/8/layout/pyramid2"/>
    <dgm:cxn modelId="{8BFDF812-9F7F-4F9E-B885-A5995AF2D65F}" type="presParOf" srcId="{F80D154B-A495-4346-9EBE-6685D2FA9E79}" destId="{9CF015BD-5601-48B2-9CBD-D53D3A76B458}" srcOrd="12" destOrd="0" presId="urn:microsoft.com/office/officeart/2005/8/layout/pyramid2"/>
    <dgm:cxn modelId="{F16AAC9B-04A2-4392-B666-AE693DB9AB9E}" type="presParOf" srcId="{F80D154B-A495-4346-9EBE-6685D2FA9E79}" destId="{16705F29-61C2-43A6-8826-F6AD0500510C}" srcOrd="13"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dgm:spPr>
        <a:solidFill>
          <a:schemeClr val="accent5">
            <a:lumMod val="50000"/>
          </a:schemeClr>
        </a:solidFill>
      </dgm:spPr>
      <dgm:t>
        <a:bodyPr/>
        <a:lstStyle/>
        <a:p>
          <a:r>
            <a:rPr lang="en-US" dirty="0"/>
            <a:t>Containers have everything the software needs to run:</a:t>
          </a:r>
        </a:p>
      </dgm:t>
    </dgm:pt>
    <dgm:pt modelId="{A422086E-C030-4EF1-BED5-234E8E9C8B6C}" type="parTrans" cxnId="{CD80CAFF-1231-43E6-BE2C-CDED94D59598}">
      <dgm:prSet/>
      <dgm:spPr/>
      <dgm:t>
        <a:bodyPr/>
        <a:lstStyle/>
        <a:p>
          <a:endParaRPr lang="en-US"/>
        </a:p>
      </dgm:t>
    </dgm:pt>
    <dgm:pt modelId="{680F9842-8DE6-4FB9-9126-B45B07C28117}" type="sibTrans" cxnId="{CD80CAFF-1231-43E6-BE2C-CDED94D59598}">
      <dgm:prSet/>
      <dgm:spPr/>
      <dgm:t>
        <a:bodyPr/>
        <a:lstStyle/>
        <a:p>
          <a:endParaRPr lang="en-US"/>
        </a:p>
      </dgm:t>
    </dgm:pt>
    <dgm:pt modelId="{05624B2C-A004-411F-9989-C3B620BBB5F9}">
      <dgm:prSet/>
      <dgm:spPr>
        <a:solidFill>
          <a:schemeClr val="accent6">
            <a:lumMod val="50000"/>
          </a:schemeClr>
        </a:solidFill>
      </dgm:spPr>
      <dgm:t>
        <a:bodyPr/>
        <a:lstStyle/>
        <a:p>
          <a:r>
            <a:rPr lang="en-US" b="1" dirty="0"/>
            <a:t>Libraries</a:t>
          </a:r>
        </a:p>
      </dgm:t>
    </dgm:pt>
    <dgm:pt modelId="{C4A754D7-5B34-4ADA-A252-AA865038BD33}" type="parTrans" cxnId="{B821AC82-E459-4018-A56C-30A1FF7B55F2}">
      <dgm:prSet/>
      <dgm:spPr/>
      <dgm:t>
        <a:bodyPr/>
        <a:lstStyle/>
        <a:p>
          <a:endParaRPr lang="en-US"/>
        </a:p>
      </dgm:t>
    </dgm:pt>
    <dgm:pt modelId="{E9328BB3-92D5-4DA3-A89B-FD184A873428}" type="sibTrans" cxnId="{B821AC82-E459-4018-A56C-30A1FF7B55F2}">
      <dgm:prSet/>
      <dgm:spPr/>
      <dgm:t>
        <a:bodyPr/>
        <a:lstStyle/>
        <a:p>
          <a:endParaRPr lang="en-US"/>
        </a:p>
      </dgm:t>
    </dgm:pt>
    <dgm:pt modelId="{F79F8366-79E8-411C-AF5A-DA1FE7668643}">
      <dgm:prSet/>
      <dgm:spPr>
        <a:solidFill>
          <a:schemeClr val="accent6">
            <a:lumMod val="50000"/>
          </a:schemeClr>
        </a:solidFill>
      </dgm:spPr>
      <dgm:t>
        <a:bodyPr/>
        <a:lstStyle/>
        <a:p>
          <a:r>
            <a:rPr lang="en-US" b="1" dirty="0"/>
            <a:t>System tools</a:t>
          </a:r>
        </a:p>
      </dgm:t>
    </dgm:pt>
    <dgm:pt modelId="{A0C61B60-0F4E-4392-9E20-6FB6D1BC8153}" type="parTrans" cxnId="{C260A626-E34D-4D66-812A-B475267D90C8}">
      <dgm:prSet/>
      <dgm:spPr/>
      <dgm:t>
        <a:bodyPr/>
        <a:lstStyle/>
        <a:p>
          <a:endParaRPr lang="en-US"/>
        </a:p>
      </dgm:t>
    </dgm:pt>
    <dgm:pt modelId="{FF82F6BC-C571-472B-B2DE-497292D37F06}" type="sibTrans" cxnId="{C260A626-E34D-4D66-812A-B475267D90C8}">
      <dgm:prSet/>
      <dgm:spPr/>
      <dgm:t>
        <a:bodyPr/>
        <a:lstStyle/>
        <a:p>
          <a:endParaRPr lang="en-US"/>
        </a:p>
      </dgm:t>
    </dgm:pt>
    <dgm:pt modelId="{779E046E-758E-46E7-848F-2E098EE13A5A}">
      <dgm:prSet/>
      <dgm:spPr>
        <a:solidFill>
          <a:schemeClr val="accent6">
            <a:lumMod val="50000"/>
          </a:schemeClr>
        </a:solidFill>
      </dgm:spPr>
      <dgm:t>
        <a:bodyPr/>
        <a:lstStyle/>
        <a:p>
          <a:r>
            <a:rPr lang="en-US" b="1" dirty="0"/>
            <a:t>Code</a:t>
          </a:r>
        </a:p>
      </dgm:t>
    </dgm:pt>
    <dgm:pt modelId="{6F07F4BB-36C0-4643-8944-35CB4B827EFF}" type="parTrans" cxnId="{B4C7325D-9981-49FE-8F48-FB11B2B8A422}">
      <dgm:prSet/>
      <dgm:spPr/>
      <dgm:t>
        <a:bodyPr/>
        <a:lstStyle/>
        <a:p>
          <a:endParaRPr lang="en-US"/>
        </a:p>
      </dgm:t>
    </dgm:pt>
    <dgm:pt modelId="{5788E15F-E9E1-44BC-BB0C-31D57F81AFDA}" type="sibTrans" cxnId="{B4C7325D-9981-49FE-8F48-FB11B2B8A422}">
      <dgm:prSet/>
      <dgm:spPr/>
      <dgm:t>
        <a:bodyPr/>
        <a:lstStyle/>
        <a:p>
          <a:endParaRPr lang="en-US"/>
        </a:p>
      </dgm:t>
    </dgm:pt>
    <dgm:pt modelId="{77C1F93A-F086-430B-8F4E-608DA2DE2078}">
      <dgm:prSet/>
      <dgm:spPr>
        <a:solidFill>
          <a:schemeClr val="accent6">
            <a:lumMod val="50000"/>
          </a:schemeClr>
        </a:solidFill>
      </dgm:spPr>
      <dgm:t>
        <a:bodyPr/>
        <a:lstStyle/>
        <a:p>
          <a:r>
            <a:rPr lang="en-US" b="1" dirty="0"/>
            <a:t>Runtime</a:t>
          </a:r>
        </a:p>
      </dgm:t>
    </dgm:pt>
    <dgm:pt modelId="{460F18F5-5F2E-40C5-9268-D4D6BE0717E0}" type="parTrans" cxnId="{016971A2-EC23-4E96-B52A-CE366620F211}">
      <dgm:prSet/>
      <dgm:spPr/>
      <dgm:t>
        <a:bodyPr/>
        <a:lstStyle/>
        <a:p>
          <a:endParaRPr lang="en-US"/>
        </a:p>
      </dgm:t>
    </dgm:pt>
    <dgm:pt modelId="{BAB575AB-C0CA-4325-821F-38FDA42E62F1}" type="sibTrans" cxnId="{016971A2-EC23-4E96-B52A-CE366620F211}">
      <dgm:prSet/>
      <dgm:spPr/>
      <dgm:t>
        <a:bodyPr/>
        <a:lstStyle/>
        <a:p>
          <a:endParaRPr lang="en-US"/>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chemeClr val="accent5">
            <a:lumMod val="50000"/>
          </a:schemeClr>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9018F-E9AD-4B06-99A5-9CBC61C344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F9B2227-DDEF-48EF-B5EC-388908C39171}">
      <dgm:prSet phldrT="[Text]"/>
      <dgm:spPr/>
      <dgm:t>
        <a:bodyPr/>
        <a:lstStyle/>
        <a:p>
          <a:r>
            <a:rPr lang="en-US" dirty="0"/>
            <a:t>Container use is growing rapidly</a:t>
          </a:r>
        </a:p>
      </dgm:t>
    </dgm:pt>
    <dgm:pt modelId="{72AF4E19-837F-44CC-BF9C-4FF845B0D000}" type="parTrans" cxnId="{24EF3288-9D1F-4601-A46B-421794D5A25C}">
      <dgm:prSet/>
      <dgm:spPr/>
      <dgm:t>
        <a:bodyPr/>
        <a:lstStyle/>
        <a:p>
          <a:endParaRPr lang="en-US"/>
        </a:p>
      </dgm:t>
    </dgm:pt>
    <dgm:pt modelId="{42C391B2-4823-4B95-83E2-FBD862A91393}" type="sibTrans" cxnId="{24EF3288-9D1F-4601-A46B-421794D5A25C}">
      <dgm:prSet/>
      <dgm:spPr/>
      <dgm:t>
        <a:bodyPr/>
        <a:lstStyle/>
        <a:p>
          <a:endParaRPr lang="en-US"/>
        </a:p>
      </dgm:t>
    </dgm:pt>
    <dgm:pt modelId="{6F9D096F-76FD-4DB6-B483-575C11FB5884}">
      <dgm:prSet/>
      <dgm:spPr/>
      <dgm:t>
        <a:bodyPr/>
        <a:lstStyle/>
        <a:p>
          <a:r>
            <a:rPr lang="en-US" dirty="0"/>
            <a:t>Container sprawl avoidance</a:t>
          </a:r>
        </a:p>
      </dgm:t>
    </dgm:pt>
    <dgm:pt modelId="{281C0665-55DE-460F-B681-8ECAB1F2D49F}" type="parTrans" cxnId="{8E949E17-2F8D-4C32-A691-BBAEED671FDB}">
      <dgm:prSet/>
      <dgm:spPr/>
      <dgm:t>
        <a:bodyPr/>
        <a:lstStyle/>
        <a:p>
          <a:endParaRPr lang="en-US"/>
        </a:p>
      </dgm:t>
    </dgm:pt>
    <dgm:pt modelId="{7BA5E36A-2B8B-4DF0-B842-AE31C1E3CAF3}" type="sibTrans" cxnId="{8E949E17-2F8D-4C32-A691-BBAEED671FDB}">
      <dgm:prSet/>
      <dgm:spPr/>
      <dgm:t>
        <a:bodyPr/>
        <a:lstStyle/>
        <a:p>
          <a:endParaRPr lang="en-US"/>
        </a:p>
      </dgm:t>
    </dgm:pt>
    <dgm:pt modelId="{3DCCAD14-1696-4C4A-8650-43BD39077C92}">
      <dgm:prSet/>
      <dgm:spPr/>
      <dgm:t>
        <a:bodyPr/>
        <a:lstStyle/>
        <a:p>
          <a:r>
            <a:rPr lang="en-US" dirty="0"/>
            <a:t>Version differences</a:t>
          </a:r>
        </a:p>
      </dgm:t>
    </dgm:pt>
    <dgm:pt modelId="{A27E92A3-D2FA-46B9-8B5F-AA124B0C8EB7}" type="parTrans" cxnId="{C98A4418-0B83-4DDF-A0D3-321897B89E2D}">
      <dgm:prSet/>
      <dgm:spPr/>
      <dgm:t>
        <a:bodyPr/>
        <a:lstStyle/>
        <a:p>
          <a:endParaRPr lang="en-US"/>
        </a:p>
      </dgm:t>
    </dgm:pt>
    <dgm:pt modelId="{FA66E949-A1C4-4B9B-B2DE-3E73AA447FEB}" type="sibTrans" cxnId="{C98A4418-0B83-4DDF-A0D3-321897B89E2D}">
      <dgm:prSet/>
      <dgm:spPr/>
      <dgm:t>
        <a:bodyPr/>
        <a:lstStyle/>
        <a:p>
          <a:endParaRPr lang="en-US"/>
        </a:p>
      </dgm:t>
    </dgm:pt>
    <dgm:pt modelId="{93C9285A-8166-4D6F-AE4E-302682923882}">
      <dgm:prSet/>
      <dgm:spPr/>
      <dgm:t>
        <a:bodyPr/>
        <a:lstStyle/>
        <a:p>
          <a:r>
            <a:rPr lang="en-US" dirty="0"/>
            <a:t>Ownership</a:t>
          </a:r>
        </a:p>
      </dgm:t>
    </dgm:pt>
    <dgm:pt modelId="{F01BAAD6-D490-4C22-868D-CED60449CE95}" type="parTrans" cxnId="{21334589-C42F-474C-8339-7EA0ABF40DC8}">
      <dgm:prSet/>
      <dgm:spPr/>
      <dgm:t>
        <a:bodyPr/>
        <a:lstStyle/>
        <a:p>
          <a:endParaRPr lang="en-US"/>
        </a:p>
      </dgm:t>
    </dgm:pt>
    <dgm:pt modelId="{57D48178-D22C-44C8-89C2-C4DC4B10FAE2}" type="sibTrans" cxnId="{21334589-C42F-474C-8339-7EA0ABF40DC8}">
      <dgm:prSet/>
      <dgm:spPr/>
      <dgm:t>
        <a:bodyPr/>
        <a:lstStyle/>
        <a:p>
          <a:endParaRPr lang="en-US"/>
        </a:p>
      </dgm:t>
    </dgm:pt>
    <dgm:pt modelId="{3D666D8F-A51B-44AC-A1A2-0986F576A661}" type="pres">
      <dgm:prSet presAssocID="{D849018F-E9AD-4B06-99A5-9CBC61C34404}" presName="linear" presStyleCnt="0">
        <dgm:presLayoutVars>
          <dgm:animLvl val="lvl"/>
          <dgm:resizeHandles val="exact"/>
        </dgm:presLayoutVars>
      </dgm:prSet>
      <dgm:spPr/>
    </dgm:pt>
    <dgm:pt modelId="{CF101F9E-2905-4607-8A76-6BBF6A822547}" type="pres">
      <dgm:prSet presAssocID="{4F9B2227-DDEF-48EF-B5EC-388908C39171}" presName="parentText" presStyleLbl="node1" presStyleIdx="0" presStyleCnt="4">
        <dgm:presLayoutVars>
          <dgm:chMax val="0"/>
          <dgm:bulletEnabled val="1"/>
        </dgm:presLayoutVars>
      </dgm:prSet>
      <dgm:spPr/>
    </dgm:pt>
    <dgm:pt modelId="{3CC043A9-CB2B-4FC1-956A-90BE04129C12}" type="pres">
      <dgm:prSet presAssocID="{42C391B2-4823-4B95-83E2-FBD862A91393}" presName="spacer" presStyleCnt="0"/>
      <dgm:spPr/>
    </dgm:pt>
    <dgm:pt modelId="{941028A7-F22B-41D7-9083-B8B166FA78EC}" type="pres">
      <dgm:prSet presAssocID="{6F9D096F-76FD-4DB6-B483-575C11FB5884}" presName="parentText" presStyleLbl="node1" presStyleIdx="1" presStyleCnt="4">
        <dgm:presLayoutVars>
          <dgm:chMax val="0"/>
          <dgm:bulletEnabled val="1"/>
        </dgm:presLayoutVars>
      </dgm:prSet>
      <dgm:spPr/>
    </dgm:pt>
    <dgm:pt modelId="{F162A5BA-95CB-4D3E-90B6-F3EECA5E3B1F}" type="pres">
      <dgm:prSet presAssocID="{7BA5E36A-2B8B-4DF0-B842-AE31C1E3CAF3}" presName="spacer" presStyleCnt="0"/>
      <dgm:spPr/>
    </dgm:pt>
    <dgm:pt modelId="{BB33F1AA-DD0A-4BF3-81B8-E8115701C0F1}" type="pres">
      <dgm:prSet presAssocID="{3DCCAD14-1696-4C4A-8650-43BD39077C92}" presName="parentText" presStyleLbl="node1" presStyleIdx="2" presStyleCnt="4">
        <dgm:presLayoutVars>
          <dgm:chMax val="0"/>
          <dgm:bulletEnabled val="1"/>
        </dgm:presLayoutVars>
      </dgm:prSet>
      <dgm:spPr/>
    </dgm:pt>
    <dgm:pt modelId="{89B8C8F2-E906-4969-A099-83BE524F7E22}" type="pres">
      <dgm:prSet presAssocID="{FA66E949-A1C4-4B9B-B2DE-3E73AA447FEB}" presName="spacer" presStyleCnt="0"/>
      <dgm:spPr/>
    </dgm:pt>
    <dgm:pt modelId="{2CD2B707-43E0-4B9C-8D2A-E159C379348D}" type="pres">
      <dgm:prSet presAssocID="{93C9285A-8166-4D6F-AE4E-302682923882}" presName="parentText" presStyleLbl="node1" presStyleIdx="3" presStyleCnt="4">
        <dgm:presLayoutVars>
          <dgm:chMax val="0"/>
          <dgm:bulletEnabled val="1"/>
        </dgm:presLayoutVars>
      </dgm:prSet>
      <dgm:spPr/>
    </dgm:pt>
  </dgm:ptLst>
  <dgm:cxnLst>
    <dgm:cxn modelId="{EED86807-DF2C-44B2-B966-000FE605A8A1}" type="presOf" srcId="{6F9D096F-76FD-4DB6-B483-575C11FB5884}" destId="{941028A7-F22B-41D7-9083-B8B166FA78EC}" srcOrd="0" destOrd="0" presId="urn:microsoft.com/office/officeart/2005/8/layout/vList2"/>
    <dgm:cxn modelId="{8E949E17-2F8D-4C32-A691-BBAEED671FDB}" srcId="{D849018F-E9AD-4B06-99A5-9CBC61C34404}" destId="{6F9D096F-76FD-4DB6-B483-575C11FB5884}" srcOrd="1" destOrd="0" parTransId="{281C0665-55DE-460F-B681-8ECAB1F2D49F}" sibTransId="{7BA5E36A-2B8B-4DF0-B842-AE31C1E3CAF3}"/>
    <dgm:cxn modelId="{C98A4418-0B83-4DDF-A0D3-321897B89E2D}" srcId="{D849018F-E9AD-4B06-99A5-9CBC61C34404}" destId="{3DCCAD14-1696-4C4A-8650-43BD39077C92}" srcOrd="2" destOrd="0" parTransId="{A27E92A3-D2FA-46B9-8B5F-AA124B0C8EB7}" sibTransId="{FA66E949-A1C4-4B9B-B2DE-3E73AA447FEB}"/>
    <dgm:cxn modelId="{090DF441-A589-4B62-8B4F-9E2E855F0EFD}" type="presOf" srcId="{3DCCAD14-1696-4C4A-8650-43BD39077C92}" destId="{BB33F1AA-DD0A-4BF3-81B8-E8115701C0F1}" srcOrd="0" destOrd="0" presId="urn:microsoft.com/office/officeart/2005/8/layout/vList2"/>
    <dgm:cxn modelId="{F0D75A7B-92AA-4757-A2CD-43A5269ADA30}" type="presOf" srcId="{D849018F-E9AD-4B06-99A5-9CBC61C34404}" destId="{3D666D8F-A51B-44AC-A1A2-0986F576A661}" srcOrd="0" destOrd="0" presId="urn:microsoft.com/office/officeart/2005/8/layout/vList2"/>
    <dgm:cxn modelId="{4FB36B80-2886-4AF9-8566-0684FB494A47}" type="presOf" srcId="{4F9B2227-DDEF-48EF-B5EC-388908C39171}" destId="{CF101F9E-2905-4607-8A76-6BBF6A822547}" srcOrd="0" destOrd="0" presId="urn:microsoft.com/office/officeart/2005/8/layout/vList2"/>
    <dgm:cxn modelId="{24EF3288-9D1F-4601-A46B-421794D5A25C}" srcId="{D849018F-E9AD-4B06-99A5-9CBC61C34404}" destId="{4F9B2227-DDEF-48EF-B5EC-388908C39171}" srcOrd="0" destOrd="0" parTransId="{72AF4E19-837F-44CC-BF9C-4FF845B0D000}" sibTransId="{42C391B2-4823-4B95-83E2-FBD862A91393}"/>
    <dgm:cxn modelId="{21334589-C42F-474C-8339-7EA0ABF40DC8}" srcId="{D849018F-E9AD-4B06-99A5-9CBC61C34404}" destId="{93C9285A-8166-4D6F-AE4E-302682923882}" srcOrd="3" destOrd="0" parTransId="{F01BAAD6-D490-4C22-868D-CED60449CE95}" sibTransId="{57D48178-D22C-44C8-89C2-C4DC4B10FAE2}"/>
    <dgm:cxn modelId="{406CDCA5-A703-4E69-B564-2626BB2E8D10}" type="presOf" srcId="{93C9285A-8166-4D6F-AE4E-302682923882}" destId="{2CD2B707-43E0-4B9C-8D2A-E159C379348D}" srcOrd="0" destOrd="0" presId="urn:microsoft.com/office/officeart/2005/8/layout/vList2"/>
    <dgm:cxn modelId="{3DA8FB5B-EFB4-41D7-89F1-7FB2E0107FF7}" type="presParOf" srcId="{3D666D8F-A51B-44AC-A1A2-0986F576A661}" destId="{CF101F9E-2905-4607-8A76-6BBF6A822547}" srcOrd="0" destOrd="0" presId="urn:microsoft.com/office/officeart/2005/8/layout/vList2"/>
    <dgm:cxn modelId="{FF88C68F-1081-4B4D-86EC-8764D8056072}" type="presParOf" srcId="{3D666D8F-A51B-44AC-A1A2-0986F576A661}" destId="{3CC043A9-CB2B-4FC1-956A-90BE04129C12}" srcOrd="1" destOrd="0" presId="urn:microsoft.com/office/officeart/2005/8/layout/vList2"/>
    <dgm:cxn modelId="{A26C0934-67DC-49A2-A2A7-46AFE11A328C}" type="presParOf" srcId="{3D666D8F-A51B-44AC-A1A2-0986F576A661}" destId="{941028A7-F22B-41D7-9083-B8B166FA78EC}" srcOrd="2" destOrd="0" presId="urn:microsoft.com/office/officeart/2005/8/layout/vList2"/>
    <dgm:cxn modelId="{7D823852-3C8B-46AC-8E89-F70750940200}" type="presParOf" srcId="{3D666D8F-A51B-44AC-A1A2-0986F576A661}" destId="{F162A5BA-95CB-4D3E-90B6-F3EECA5E3B1F}" srcOrd="3" destOrd="0" presId="urn:microsoft.com/office/officeart/2005/8/layout/vList2"/>
    <dgm:cxn modelId="{AB947D7A-0AF8-4A66-96D2-EE5FE3B2A8B1}" type="presParOf" srcId="{3D666D8F-A51B-44AC-A1A2-0986F576A661}" destId="{BB33F1AA-DD0A-4BF3-81B8-E8115701C0F1}" srcOrd="4" destOrd="0" presId="urn:microsoft.com/office/officeart/2005/8/layout/vList2"/>
    <dgm:cxn modelId="{25C3655B-E031-47BB-B845-80B53B7BF55D}" type="presParOf" srcId="{3D666D8F-A51B-44AC-A1A2-0986F576A661}" destId="{89B8C8F2-E906-4969-A099-83BE524F7E22}" srcOrd="5" destOrd="0" presId="urn:microsoft.com/office/officeart/2005/8/layout/vList2"/>
    <dgm:cxn modelId="{C4AF205C-2BB7-408D-AC29-213ACD73165A}" type="presParOf" srcId="{3D666D8F-A51B-44AC-A1A2-0986F576A661}" destId="{2CD2B707-43E0-4B9C-8D2A-E159C379348D}"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49018F-E9AD-4B06-99A5-9CBC61C344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C5DFAF-6BA7-4C74-879F-5D0070EE57D0}">
      <dgm:prSet/>
      <dgm:spPr/>
      <dgm:t>
        <a:bodyPr/>
        <a:lstStyle/>
        <a:p>
          <a:r>
            <a:rPr lang="en-US" dirty="0"/>
            <a:t>Bin packing</a:t>
          </a:r>
        </a:p>
      </dgm:t>
    </dgm:pt>
    <dgm:pt modelId="{2997D31F-55FE-430A-A34F-09510BEB6471}" type="parTrans" cxnId="{802915EA-938F-47F7-B883-5D33A21AF851}">
      <dgm:prSet/>
      <dgm:spPr/>
      <dgm:t>
        <a:bodyPr/>
        <a:lstStyle/>
        <a:p>
          <a:endParaRPr lang="en-US"/>
        </a:p>
      </dgm:t>
    </dgm:pt>
    <dgm:pt modelId="{D8DA94F8-59FF-4269-8A44-B3897CB25B1D}" type="sibTrans" cxnId="{802915EA-938F-47F7-B883-5D33A21AF851}">
      <dgm:prSet/>
      <dgm:spPr/>
      <dgm:t>
        <a:bodyPr/>
        <a:lstStyle/>
        <a:p>
          <a:endParaRPr lang="en-US"/>
        </a:p>
      </dgm:t>
    </dgm:pt>
    <dgm:pt modelId="{FFDE1E85-6C29-4453-806E-9C2DFE9147C1}">
      <dgm:prSet/>
      <dgm:spPr/>
      <dgm:t>
        <a:bodyPr/>
        <a:lstStyle/>
        <a:p>
          <a:r>
            <a:rPr lang="en-US" dirty="0"/>
            <a:t>Containers that are no longer needed (zombie containers)</a:t>
          </a:r>
        </a:p>
      </dgm:t>
    </dgm:pt>
    <dgm:pt modelId="{A630BE7D-DBEA-4854-B7B3-8A55898616BA}" type="parTrans" cxnId="{C61BCDBE-BD11-418D-94BB-A7D686F34A26}">
      <dgm:prSet/>
      <dgm:spPr/>
      <dgm:t>
        <a:bodyPr/>
        <a:lstStyle/>
        <a:p>
          <a:endParaRPr lang="en-US"/>
        </a:p>
      </dgm:t>
    </dgm:pt>
    <dgm:pt modelId="{A6F8EA91-DE0B-40DF-9C97-754887D68B77}" type="sibTrans" cxnId="{C61BCDBE-BD11-418D-94BB-A7D686F34A26}">
      <dgm:prSet/>
      <dgm:spPr/>
      <dgm:t>
        <a:bodyPr/>
        <a:lstStyle/>
        <a:p>
          <a:endParaRPr lang="en-US"/>
        </a:p>
      </dgm:t>
    </dgm:pt>
    <dgm:pt modelId="{F2727E19-4392-457C-8175-E3DACB659540}">
      <dgm:prSet/>
      <dgm:spPr/>
      <dgm:t>
        <a:bodyPr/>
        <a:lstStyle/>
        <a:p>
          <a:r>
            <a:rPr lang="en-US" dirty="0"/>
            <a:t>Disappearing containers</a:t>
          </a:r>
        </a:p>
      </dgm:t>
    </dgm:pt>
    <dgm:pt modelId="{D73342D9-AD6B-4C9F-B278-8B39B2D4EF16}" type="parTrans" cxnId="{ED89ED8F-0517-4C81-A416-DFA57BF382E8}">
      <dgm:prSet/>
      <dgm:spPr/>
      <dgm:t>
        <a:bodyPr/>
        <a:lstStyle/>
        <a:p>
          <a:endParaRPr lang="en-US"/>
        </a:p>
      </dgm:t>
    </dgm:pt>
    <dgm:pt modelId="{3187C1B8-CAF0-4F7E-9066-D9E197DD6972}" type="sibTrans" cxnId="{ED89ED8F-0517-4C81-A416-DFA57BF382E8}">
      <dgm:prSet/>
      <dgm:spPr/>
      <dgm:t>
        <a:bodyPr/>
        <a:lstStyle/>
        <a:p>
          <a:endParaRPr lang="en-US"/>
        </a:p>
      </dgm:t>
    </dgm:pt>
    <dgm:pt modelId="{3D666D8F-A51B-44AC-A1A2-0986F576A661}" type="pres">
      <dgm:prSet presAssocID="{D849018F-E9AD-4B06-99A5-9CBC61C34404}" presName="linear" presStyleCnt="0">
        <dgm:presLayoutVars>
          <dgm:animLvl val="lvl"/>
          <dgm:resizeHandles val="exact"/>
        </dgm:presLayoutVars>
      </dgm:prSet>
      <dgm:spPr/>
    </dgm:pt>
    <dgm:pt modelId="{D75BCD5F-8D47-4CF1-9752-3C5313960056}" type="pres">
      <dgm:prSet presAssocID="{74C5DFAF-6BA7-4C74-879F-5D0070EE57D0}" presName="parentText" presStyleLbl="node1" presStyleIdx="0" presStyleCnt="3">
        <dgm:presLayoutVars>
          <dgm:chMax val="0"/>
          <dgm:bulletEnabled val="1"/>
        </dgm:presLayoutVars>
      </dgm:prSet>
      <dgm:spPr/>
    </dgm:pt>
    <dgm:pt modelId="{BED2E00B-BF68-4227-84FA-98D84C7EF38B}" type="pres">
      <dgm:prSet presAssocID="{D8DA94F8-59FF-4269-8A44-B3897CB25B1D}" presName="spacer" presStyleCnt="0"/>
      <dgm:spPr/>
    </dgm:pt>
    <dgm:pt modelId="{E3E4414F-D5B9-4774-86F7-5613C5325641}" type="pres">
      <dgm:prSet presAssocID="{FFDE1E85-6C29-4453-806E-9C2DFE9147C1}" presName="parentText" presStyleLbl="node1" presStyleIdx="1" presStyleCnt="3">
        <dgm:presLayoutVars>
          <dgm:chMax val="0"/>
          <dgm:bulletEnabled val="1"/>
        </dgm:presLayoutVars>
      </dgm:prSet>
      <dgm:spPr/>
    </dgm:pt>
    <dgm:pt modelId="{18BB9A95-CC74-46C7-AE54-7C2542208584}" type="pres">
      <dgm:prSet presAssocID="{A6F8EA91-DE0B-40DF-9C97-754887D68B77}" presName="spacer" presStyleCnt="0"/>
      <dgm:spPr/>
    </dgm:pt>
    <dgm:pt modelId="{28538E71-A49A-451D-8B9C-1AB91A488EBC}" type="pres">
      <dgm:prSet presAssocID="{F2727E19-4392-457C-8175-E3DACB659540}" presName="parentText" presStyleLbl="node1" presStyleIdx="2" presStyleCnt="3">
        <dgm:presLayoutVars>
          <dgm:chMax val="0"/>
          <dgm:bulletEnabled val="1"/>
        </dgm:presLayoutVars>
      </dgm:prSet>
      <dgm:spPr/>
    </dgm:pt>
  </dgm:ptLst>
  <dgm:cxnLst>
    <dgm:cxn modelId="{9ED59B07-B2EE-45AD-A7A3-26F459BD7E5D}" type="presOf" srcId="{74C5DFAF-6BA7-4C74-879F-5D0070EE57D0}" destId="{D75BCD5F-8D47-4CF1-9752-3C5313960056}" srcOrd="0" destOrd="0" presId="urn:microsoft.com/office/officeart/2005/8/layout/vList2"/>
    <dgm:cxn modelId="{C6304563-081B-4394-B513-1A63837A90A1}" type="presOf" srcId="{F2727E19-4392-457C-8175-E3DACB659540}" destId="{28538E71-A49A-451D-8B9C-1AB91A488EBC}" srcOrd="0" destOrd="0" presId="urn:microsoft.com/office/officeart/2005/8/layout/vList2"/>
    <dgm:cxn modelId="{F0D75A7B-92AA-4757-A2CD-43A5269ADA30}" type="presOf" srcId="{D849018F-E9AD-4B06-99A5-9CBC61C34404}" destId="{3D666D8F-A51B-44AC-A1A2-0986F576A661}" srcOrd="0" destOrd="0" presId="urn:microsoft.com/office/officeart/2005/8/layout/vList2"/>
    <dgm:cxn modelId="{ED89ED8F-0517-4C81-A416-DFA57BF382E8}" srcId="{D849018F-E9AD-4B06-99A5-9CBC61C34404}" destId="{F2727E19-4392-457C-8175-E3DACB659540}" srcOrd="2" destOrd="0" parTransId="{D73342D9-AD6B-4C9F-B278-8B39B2D4EF16}" sibTransId="{3187C1B8-CAF0-4F7E-9066-D9E197DD6972}"/>
    <dgm:cxn modelId="{185DE593-4909-416F-876C-3998D2FC8BC2}" type="presOf" srcId="{FFDE1E85-6C29-4453-806E-9C2DFE9147C1}" destId="{E3E4414F-D5B9-4774-86F7-5613C5325641}" srcOrd="0" destOrd="0" presId="urn:microsoft.com/office/officeart/2005/8/layout/vList2"/>
    <dgm:cxn modelId="{C61BCDBE-BD11-418D-94BB-A7D686F34A26}" srcId="{D849018F-E9AD-4B06-99A5-9CBC61C34404}" destId="{FFDE1E85-6C29-4453-806E-9C2DFE9147C1}" srcOrd="1" destOrd="0" parTransId="{A630BE7D-DBEA-4854-B7B3-8A55898616BA}" sibTransId="{A6F8EA91-DE0B-40DF-9C97-754887D68B77}"/>
    <dgm:cxn modelId="{802915EA-938F-47F7-B883-5D33A21AF851}" srcId="{D849018F-E9AD-4B06-99A5-9CBC61C34404}" destId="{74C5DFAF-6BA7-4C74-879F-5D0070EE57D0}" srcOrd="0" destOrd="0" parTransId="{2997D31F-55FE-430A-A34F-09510BEB6471}" sibTransId="{D8DA94F8-59FF-4269-8A44-B3897CB25B1D}"/>
    <dgm:cxn modelId="{A390D641-FDC4-40AB-AE16-1D011CB8B29A}" type="presParOf" srcId="{3D666D8F-A51B-44AC-A1A2-0986F576A661}" destId="{D75BCD5F-8D47-4CF1-9752-3C5313960056}" srcOrd="0" destOrd="0" presId="urn:microsoft.com/office/officeart/2005/8/layout/vList2"/>
    <dgm:cxn modelId="{3ED494B1-A6FB-4F1F-BC7C-3B1353098068}" type="presParOf" srcId="{3D666D8F-A51B-44AC-A1A2-0986F576A661}" destId="{BED2E00B-BF68-4227-84FA-98D84C7EF38B}" srcOrd="1" destOrd="0" presId="urn:microsoft.com/office/officeart/2005/8/layout/vList2"/>
    <dgm:cxn modelId="{7AB1FD0A-FB9E-4227-986F-5B3BD8500CE6}" type="presParOf" srcId="{3D666D8F-A51B-44AC-A1A2-0986F576A661}" destId="{E3E4414F-D5B9-4774-86F7-5613C5325641}" srcOrd="2" destOrd="0" presId="urn:microsoft.com/office/officeart/2005/8/layout/vList2"/>
    <dgm:cxn modelId="{F3458EA0-C0FB-4264-B7D5-0DD27E469803}" type="presParOf" srcId="{3D666D8F-A51B-44AC-A1A2-0986F576A661}" destId="{18BB9A95-CC74-46C7-AE54-7C2542208584}" srcOrd="3" destOrd="0" presId="urn:microsoft.com/office/officeart/2005/8/layout/vList2"/>
    <dgm:cxn modelId="{2AFC4B3E-7C59-4A83-B4C0-E828B80C9E15}" type="presParOf" srcId="{3D666D8F-A51B-44AC-A1A2-0986F576A661}" destId="{28538E71-A49A-451D-8B9C-1AB91A488EB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Container management service</a:t>
          </a:r>
          <a:endParaRPr lang="en-US" sz="2000" dirty="0"/>
        </a:p>
      </dgm:t>
    </dgm:pt>
    <dgm:pt modelId="{F825D9CA-75BB-489F-B7C7-FF775C3DE158}" type="parTrans" cxnId="{992C5145-E39D-4D58-8360-5954A3342C0A}">
      <dgm:prSet/>
      <dgm:spPr/>
      <dgm:t>
        <a:bodyPr/>
        <a:lstStyle/>
        <a:p>
          <a:endParaRPr lang="en-US" sz="3200" dirty="0"/>
        </a:p>
      </dgm:t>
    </dgm:pt>
    <dgm:pt modelId="{31826420-A59F-4A54-9CAC-4220FB00A081}" type="sibTrans" cxnId="{992C5145-E39D-4D58-8360-5954A3342C0A}">
      <dgm:prSet/>
      <dgm:spPr/>
      <dgm:t>
        <a:bodyPr/>
        <a:lstStyle/>
        <a:p>
          <a:endParaRPr lang="en-US" sz="32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Flexible scheduling</a:t>
          </a:r>
          <a:endParaRPr lang="en-US" sz="2000" dirty="0"/>
        </a:p>
      </dgm:t>
    </dgm:pt>
    <dgm:pt modelId="{E85A3B7C-0C51-4C36-9D2B-E404B1A235B4}" type="parTrans" cxnId="{EDC17AE4-C041-472E-9F80-3417B79AF064}">
      <dgm:prSet/>
      <dgm:spPr/>
      <dgm:t>
        <a:bodyPr/>
        <a:lstStyle/>
        <a:p>
          <a:endParaRPr lang="en-US" sz="3200" dirty="0"/>
        </a:p>
      </dgm:t>
    </dgm:pt>
    <dgm:pt modelId="{2D567A9E-4953-4BF9-A1B9-C4859DDB5827}" type="sibTrans" cxnId="{EDC17AE4-C041-472E-9F80-3417B79AF064}">
      <dgm:prSet/>
      <dgm:spPr/>
      <dgm:t>
        <a:bodyPr/>
        <a:lstStyle/>
        <a:p>
          <a:endParaRPr lang="en-US" sz="3200" dirty="0"/>
        </a:p>
      </dgm:t>
    </dgm:pt>
    <dgm:pt modelId="{FA7570CD-AA12-4F0A-8697-D8CEFB0B28B8}">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Integrated and extensible</a:t>
          </a:r>
          <a:endParaRPr lang="en-US" sz="2000" dirty="0"/>
        </a:p>
      </dgm:t>
    </dgm:pt>
    <dgm:pt modelId="{650C625B-3E32-4E3F-AD18-AF2AD057464B}" type="parTrans" cxnId="{6EC316AD-30F6-45CD-99F8-DF540C4F233E}">
      <dgm:prSet/>
      <dgm:spPr/>
      <dgm:t>
        <a:bodyPr/>
        <a:lstStyle/>
        <a:p>
          <a:endParaRPr lang="en-US" sz="3200" dirty="0"/>
        </a:p>
      </dgm:t>
    </dgm:pt>
    <dgm:pt modelId="{AD2D4150-0A64-47EA-A912-F152EE2D4A5C}" type="sibTrans" cxnId="{6EC316AD-30F6-45CD-99F8-DF540C4F233E}">
      <dgm:prSet/>
      <dgm:spPr/>
      <dgm:t>
        <a:bodyPr/>
        <a:lstStyle/>
        <a:p>
          <a:endParaRPr lang="en-US" sz="32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Security</a:t>
          </a:r>
          <a:endParaRPr lang="en-US" sz="2000" dirty="0"/>
        </a:p>
      </dgm:t>
    </dgm:pt>
    <dgm:pt modelId="{CF337D5C-70AD-48AE-8C24-59D70B1162DD}" type="parTrans" cxnId="{558DF1AA-7F0B-401C-931C-82C7465EC333}">
      <dgm:prSet/>
      <dgm:spPr/>
      <dgm:t>
        <a:bodyPr/>
        <a:lstStyle/>
        <a:p>
          <a:endParaRPr lang="en-US" sz="3200" dirty="0"/>
        </a:p>
      </dgm:t>
    </dgm:pt>
    <dgm:pt modelId="{0A5F8B0A-8BE0-4989-91DA-4CA92C3DBB40}" type="sibTrans" cxnId="{558DF1AA-7F0B-401C-931C-82C7465EC333}">
      <dgm:prSet/>
      <dgm:spPr/>
      <dgm:t>
        <a:bodyPr/>
        <a:lstStyle/>
        <a:p>
          <a:endParaRPr lang="en-US" sz="32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Performance at scale</a:t>
          </a:r>
          <a:endParaRPr lang="en-US" sz="2000" dirty="0"/>
        </a:p>
      </dgm:t>
    </dgm:pt>
    <dgm:pt modelId="{E00858C5-D992-45D4-8834-64D72EFCF5C6}" type="parTrans" cxnId="{8F3EC966-B1E3-40E8-9A1D-E776AA73D013}">
      <dgm:prSet/>
      <dgm:spPr/>
      <dgm:t>
        <a:bodyPr/>
        <a:lstStyle/>
        <a:p>
          <a:endParaRPr lang="en-US" sz="3200" dirty="0"/>
        </a:p>
      </dgm:t>
    </dgm:pt>
    <dgm:pt modelId="{193E8B7C-FCA7-44E9-A8AE-615261929CAE}" type="sibTrans" cxnId="{8F3EC966-B1E3-40E8-9A1D-E776AA73D013}">
      <dgm:prSet/>
      <dgm:spPr/>
      <dgm:t>
        <a:bodyPr/>
        <a:lstStyle/>
        <a:p>
          <a:endParaRPr lang="en-US" sz="3200" dirty="0"/>
        </a:p>
      </dgm:t>
    </dgm:pt>
    <dgm:pt modelId="{C18B68FF-1F92-42AF-9B95-1D16A5024660}">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Task definitions</a:t>
          </a:r>
          <a:endParaRPr lang="en-US" sz="2000" dirty="0"/>
        </a:p>
      </dgm:t>
    </dgm:pt>
    <dgm:pt modelId="{3EF163C8-A172-4646-A838-1E131A15B1D0}" type="parTrans" cxnId="{7955FF20-AB8B-4FE6-B443-2C5691C20C51}">
      <dgm:prSet/>
      <dgm:spPr/>
      <dgm:t>
        <a:bodyPr/>
        <a:lstStyle/>
        <a:p>
          <a:endParaRPr lang="en-US" sz="3200" dirty="0"/>
        </a:p>
      </dgm:t>
    </dgm:pt>
    <dgm:pt modelId="{88375E62-02CD-4306-801C-2ED9AB74CF61}" type="sibTrans" cxnId="{7955FF20-AB8B-4FE6-B443-2C5691C20C51}">
      <dgm:prSet/>
      <dgm:spPr/>
      <dgm:t>
        <a:bodyPr/>
        <a:lstStyle/>
        <a:p>
          <a:endParaRPr lang="en-US" sz="32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6">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6" custLinFactNeighborY="-11183">
        <dgm:presLayoutVars>
          <dgm:bulletEnabled val="1"/>
        </dgm:presLayoutVars>
      </dgm:prSet>
      <dgm:spPr/>
    </dgm:pt>
    <dgm:pt modelId="{A94C5FB6-F23F-41E5-81BE-EC0BAD7CC4B7}" type="pres">
      <dgm:prSet presAssocID="{49AAE945-469A-4B0C-9A55-5CE97FA292D5}" presName="aSpace" presStyleCnt="0"/>
      <dgm:spPr/>
    </dgm:pt>
    <dgm:pt modelId="{C94EBCBA-301E-4790-A9FC-A637D5DC4AD0}" type="pres">
      <dgm:prSet presAssocID="{FA7570CD-AA12-4F0A-8697-D8CEFB0B28B8}" presName="aNode" presStyleLbl="fgAcc1" presStyleIdx="2" presStyleCnt="6">
        <dgm:presLayoutVars>
          <dgm:bulletEnabled val="1"/>
        </dgm:presLayoutVars>
      </dgm:prSet>
      <dgm:spPr/>
    </dgm:pt>
    <dgm:pt modelId="{4573C330-8A24-4D27-BB4F-88BD1F383DDD}" type="pres">
      <dgm:prSet presAssocID="{FA7570CD-AA12-4F0A-8697-D8CEFB0B28B8}" presName="aSpace" presStyleCnt="0"/>
      <dgm:spPr/>
    </dgm:pt>
    <dgm:pt modelId="{8907B292-FACD-4FE8-BD96-1D241FB66492}" type="pres">
      <dgm:prSet presAssocID="{7130BEED-D988-4C05-ACEC-CD13F4814987}" presName="aNode" presStyleLbl="fgAcc1" presStyleIdx="3" presStyleCnt="6">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4" presStyleCnt="6">
        <dgm:presLayoutVars>
          <dgm:bulletEnabled val="1"/>
        </dgm:presLayoutVars>
      </dgm:prSet>
      <dgm:spPr/>
    </dgm:pt>
    <dgm:pt modelId="{9644F08E-F6A3-4599-B8BF-7F3223AEB185}" type="pres">
      <dgm:prSet presAssocID="{D7BA72B6-4FD4-4D49-B2CF-2D9B164F21EE}" presName="aSpace" presStyleCnt="0"/>
      <dgm:spPr/>
    </dgm:pt>
    <dgm:pt modelId="{44C8E0C2-68F8-411E-8EEB-05E9577D2267}" type="pres">
      <dgm:prSet presAssocID="{C18B68FF-1F92-42AF-9B95-1D16A5024660}" presName="aNode" presStyleLbl="fgAcc1" presStyleIdx="5" presStyleCnt="6">
        <dgm:presLayoutVars>
          <dgm:bulletEnabled val="1"/>
        </dgm:presLayoutVars>
      </dgm:prSet>
      <dgm:spPr/>
    </dgm:pt>
    <dgm:pt modelId="{678766EE-491A-4B6B-BB0A-FD110E177DA8}" type="pres">
      <dgm:prSet presAssocID="{C18B68FF-1F92-42AF-9B95-1D16A5024660}" presName="aSpace" presStyleCnt="0"/>
      <dgm:spPr/>
    </dgm:pt>
  </dgm:ptLst>
  <dgm:cxnLst>
    <dgm:cxn modelId="{69E99511-CD98-414D-867D-30094CA8509B}" type="presOf" srcId="{3D5E3823-76C4-4839-85A8-B205E630033D}" destId="{99FA1CEB-B87C-44A5-AE1B-5A56331DA56C}" srcOrd="0" destOrd="0" presId="urn:microsoft.com/office/officeart/2005/8/layout/pyramid2"/>
    <dgm:cxn modelId="{7955FF20-AB8B-4FE6-B443-2C5691C20C51}" srcId="{3D5E3823-76C4-4839-85A8-B205E630033D}" destId="{C18B68FF-1F92-42AF-9B95-1D16A5024660}" srcOrd="5" destOrd="0" parTransId="{3EF163C8-A172-4646-A838-1E131A15B1D0}" sibTransId="{88375E62-02CD-4306-801C-2ED9AB74CF61}"/>
    <dgm:cxn modelId="{CAF38436-84AE-4982-9DE5-90CEC9688221}" type="presOf" srcId="{FA7570CD-AA12-4F0A-8697-D8CEFB0B28B8}" destId="{C94EBCBA-301E-4790-A9FC-A637D5DC4AD0}"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4" destOrd="0" parTransId="{E00858C5-D992-45D4-8834-64D72EFCF5C6}" sibTransId="{193E8B7C-FCA7-44E9-A8AE-615261929CAE}"/>
    <dgm:cxn modelId="{C6CD5F9C-37E8-4020-9A0D-DA4AF4EFFD10}" type="presOf" srcId="{C18B68FF-1F92-42AF-9B95-1D16A5024660}" destId="{44C8E0C2-68F8-411E-8EEB-05E9577D2267}" srcOrd="0" destOrd="0" presId="urn:microsoft.com/office/officeart/2005/8/layout/pyramid2"/>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3" destOrd="0" parTransId="{CF337D5C-70AD-48AE-8C24-59D70B1162DD}" sibTransId="{0A5F8B0A-8BE0-4989-91DA-4CA92C3DBB40}"/>
    <dgm:cxn modelId="{6EC316AD-30F6-45CD-99F8-DF540C4F233E}" srcId="{3D5E3823-76C4-4839-85A8-B205E630033D}" destId="{FA7570CD-AA12-4F0A-8697-D8CEFB0B28B8}" srcOrd="2" destOrd="0" parTransId="{650C625B-3E32-4E3F-AD18-AF2AD057464B}" sibTransId="{AD2D4150-0A64-47EA-A912-F152EE2D4A5C}"/>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2A14A938-4AF9-407D-965B-89C912A2AC96}" type="presParOf" srcId="{F80D154B-A495-4346-9EBE-6685D2FA9E79}" destId="{C94EBCBA-301E-4790-A9FC-A637D5DC4AD0}" srcOrd="4" destOrd="0" presId="urn:microsoft.com/office/officeart/2005/8/layout/pyramid2"/>
    <dgm:cxn modelId="{72D9B03D-11FE-4A7D-93CD-33E2380F7F94}" type="presParOf" srcId="{F80D154B-A495-4346-9EBE-6685D2FA9E79}" destId="{4573C330-8A24-4D27-BB4F-88BD1F383DDD}" srcOrd="5" destOrd="0" presId="urn:microsoft.com/office/officeart/2005/8/layout/pyramid2"/>
    <dgm:cxn modelId="{04C4E699-75D3-4A59-908F-C39133D964D4}" type="presParOf" srcId="{F80D154B-A495-4346-9EBE-6685D2FA9E79}" destId="{8907B292-FACD-4FE8-BD96-1D241FB66492}" srcOrd="6" destOrd="0" presId="urn:microsoft.com/office/officeart/2005/8/layout/pyramid2"/>
    <dgm:cxn modelId="{15138395-1A2C-49CE-A012-4DF0748E3D77}" type="presParOf" srcId="{F80D154B-A495-4346-9EBE-6685D2FA9E79}" destId="{DB6563B5-80CE-4609-B46D-1FE8AF87D531}" srcOrd="7" destOrd="0" presId="urn:microsoft.com/office/officeart/2005/8/layout/pyramid2"/>
    <dgm:cxn modelId="{8981C9C0-1BE6-43FE-8A01-83E0C30A167F}" type="presParOf" srcId="{F80D154B-A495-4346-9EBE-6685D2FA9E79}" destId="{3C977000-F634-4606-B5FC-5AD8E067CE8E}" srcOrd="8" destOrd="0" presId="urn:microsoft.com/office/officeart/2005/8/layout/pyramid2"/>
    <dgm:cxn modelId="{AE4249C8-34CC-4AB2-8858-BE76899C0CC7}" type="presParOf" srcId="{F80D154B-A495-4346-9EBE-6685D2FA9E79}" destId="{9644F08E-F6A3-4599-B8BF-7F3223AEB185}" srcOrd="9" destOrd="0" presId="urn:microsoft.com/office/officeart/2005/8/layout/pyramid2"/>
    <dgm:cxn modelId="{A178144D-E500-4D6F-8219-A7331811B724}" type="presParOf" srcId="{F80D154B-A495-4346-9EBE-6685D2FA9E79}" destId="{44C8E0C2-68F8-411E-8EEB-05E9577D2267}" srcOrd="10" destOrd="0" presId="urn:microsoft.com/office/officeart/2005/8/layout/pyramid2"/>
    <dgm:cxn modelId="{A7E28125-C6D2-4EF9-B7CF-433B359E8E6C}" type="presParOf" srcId="{F80D154B-A495-4346-9EBE-6685D2FA9E79}" destId="{678766EE-491A-4B6B-BB0A-FD110E177DA8}" srcOrd="11"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2000" b="1" dirty="0"/>
            <a:t>No Clusters to Manage</a:t>
          </a:r>
        </a:p>
      </dgm:t>
    </dgm:pt>
    <dgm:pt modelId="{F825D9CA-75BB-489F-B7C7-FF775C3DE158}" type="parTrans" cxnId="{992C5145-E39D-4D58-8360-5954A3342C0A}">
      <dgm:prSet/>
      <dgm:spPr/>
      <dgm:t>
        <a:bodyPr/>
        <a:lstStyle/>
        <a:p>
          <a:endParaRPr lang="en-US" sz="3200" dirty="0"/>
        </a:p>
      </dgm:t>
    </dgm:pt>
    <dgm:pt modelId="{31826420-A59F-4A54-9CAC-4220FB00A081}" type="sibTrans" cxnId="{992C5145-E39D-4D58-8360-5954A3342C0A}">
      <dgm:prSet/>
      <dgm:spPr/>
      <dgm:t>
        <a:bodyPr/>
        <a:lstStyle/>
        <a:p>
          <a:endParaRPr lang="en-US" sz="3200" dirty="0"/>
        </a:p>
      </dgm:t>
    </dgm:pt>
    <dgm:pt modelId="{0AC6D224-9621-4CA5-A94E-545F01B9CF23}">
      <dgm:prSet/>
      <dgm:spPr/>
      <dgm:t>
        <a:bodyPr/>
        <a:lstStyle/>
        <a:p>
          <a:r>
            <a:rPr lang="en-US" b="1" dirty="0"/>
            <a:t>Seamless Scaling</a:t>
          </a:r>
        </a:p>
      </dgm:t>
    </dgm:pt>
    <dgm:pt modelId="{C0C83F97-C399-4D7D-9811-5525BF187840}" type="parTrans" cxnId="{8EAB9B88-8831-4921-9DC8-8AD59A4CE383}">
      <dgm:prSet/>
      <dgm:spPr/>
      <dgm:t>
        <a:bodyPr/>
        <a:lstStyle/>
        <a:p>
          <a:endParaRPr lang="en-US"/>
        </a:p>
      </dgm:t>
    </dgm:pt>
    <dgm:pt modelId="{F24C0D7D-F305-44C7-B664-7C8B08982388}" type="sibTrans" cxnId="{8EAB9B88-8831-4921-9DC8-8AD59A4CE383}">
      <dgm:prSet/>
      <dgm:spPr/>
      <dgm:t>
        <a:bodyPr/>
        <a:lstStyle/>
        <a:p>
          <a:endParaRPr lang="en-US"/>
        </a:p>
      </dgm:t>
    </dgm:pt>
    <dgm:pt modelId="{C81C0735-3805-4B49-B1EC-111C984482B4}">
      <dgm:prSet/>
      <dgm:spPr/>
      <dgm:t>
        <a:bodyPr/>
        <a:lstStyle/>
        <a:p>
          <a:r>
            <a:rPr lang="en-US" b="1" dirty="0"/>
            <a:t>Integrated with Amazon ECS</a:t>
          </a:r>
        </a:p>
      </dgm:t>
    </dgm:pt>
    <dgm:pt modelId="{4579F6B7-FF8B-4B4D-BF4C-FC2E44510264}" type="parTrans" cxnId="{81483535-7E18-4CEE-A5DB-D9F56ACE9ED3}">
      <dgm:prSet/>
      <dgm:spPr/>
      <dgm:t>
        <a:bodyPr/>
        <a:lstStyle/>
        <a:p>
          <a:endParaRPr lang="en-US"/>
        </a:p>
      </dgm:t>
    </dgm:pt>
    <dgm:pt modelId="{A8CC7E62-FA78-4648-BBAC-C3110DD9B05C}" type="sibTrans" cxnId="{81483535-7E18-4CEE-A5DB-D9F56ACE9ED3}">
      <dgm:prSet/>
      <dgm:spPr/>
      <dgm:t>
        <a:bodyPr/>
        <a:lstStyle/>
        <a:p>
          <a:endParaRPr lang="en-US"/>
        </a:p>
      </dgm:t>
    </dgm:pt>
    <dgm:pt modelId="{8EE357B7-A4FD-48D7-A8D7-293E1BE6E182}">
      <dgm:prSet/>
      <dgm:spPr/>
      <dgm:t>
        <a:bodyPr/>
        <a:lstStyle/>
        <a:p>
          <a:r>
            <a:rPr lang="en-US" b="1" dirty="0"/>
            <a:t>Flexible configuration options</a:t>
          </a:r>
        </a:p>
      </dgm:t>
    </dgm:pt>
    <dgm:pt modelId="{57B39D1B-2D85-4E46-8A0B-A632103ADA68}" type="parTrans" cxnId="{FB55B4C4-C219-4C04-B9AD-2DE8F7D9FF5D}">
      <dgm:prSet/>
      <dgm:spPr/>
      <dgm:t>
        <a:bodyPr/>
        <a:lstStyle/>
        <a:p>
          <a:endParaRPr lang="en-US"/>
        </a:p>
      </dgm:t>
    </dgm:pt>
    <dgm:pt modelId="{483C3D4B-90B6-4FAA-8A42-8DF9CC0905EF}" type="sibTrans" cxnId="{FB55B4C4-C219-4C04-B9AD-2DE8F7D9FF5D}">
      <dgm:prSet/>
      <dgm:spPr/>
      <dgm:t>
        <a:bodyPr/>
        <a:lstStyle/>
        <a:p>
          <a:endParaRPr lang="en-US"/>
        </a:p>
      </dgm:t>
    </dgm:pt>
    <dgm:pt modelId="{5FE62C00-F594-4083-9179-57445946156D}">
      <dgm:prSet/>
      <dgm:spPr/>
      <dgm:t>
        <a:bodyPr/>
        <a:lstStyle/>
        <a:p>
          <a:r>
            <a:rPr lang="en-US" b="1" dirty="0"/>
            <a:t>Resource-based pricing</a:t>
          </a:r>
        </a:p>
      </dgm:t>
    </dgm:pt>
    <dgm:pt modelId="{06EF01D2-47E7-43C4-9C30-0F8A86D1AAF5}" type="parTrans" cxnId="{B5B0D04F-E076-41BC-936D-3B9946CCFC5D}">
      <dgm:prSet/>
      <dgm:spPr/>
      <dgm:t>
        <a:bodyPr/>
        <a:lstStyle/>
        <a:p>
          <a:endParaRPr lang="en-US"/>
        </a:p>
      </dgm:t>
    </dgm:pt>
    <dgm:pt modelId="{2C11569D-D7C1-42D3-A01C-2DF38F1FD72F}" type="sibTrans" cxnId="{B5B0D04F-E076-41BC-936D-3B9946CCFC5D}">
      <dgm:prSet/>
      <dgm:spPr/>
      <dgm:t>
        <a:bodyPr/>
        <a:lstStyle/>
        <a:p>
          <a:endParaRPr lang="en-US"/>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pt>
    <dgm:pt modelId="{07678235-849D-4E54-8680-0773AF300CC3}" type="pres">
      <dgm:prSet presAssocID="{4F914BA1-C3F0-4C0A-A1FD-E47BE1FF391D}" presName="aSpace" presStyleCnt="0"/>
      <dgm:spPr/>
    </dgm:pt>
    <dgm:pt modelId="{2D39EC22-F5DB-4016-831A-A0EF4DF8782D}" type="pres">
      <dgm:prSet presAssocID="{0AC6D224-9621-4CA5-A94E-545F01B9CF23}" presName="aNode" presStyleLbl="fgAcc1" presStyleIdx="1" presStyleCnt="5">
        <dgm:presLayoutVars>
          <dgm:bulletEnabled val="1"/>
        </dgm:presLayoutVars>
      </dgm:prSet>
      <dgm:spPr/>
    </dgm:pt>
    <dgm:pt modelId="{162F4448-B75A-45F0-BF78-C4B0B7B8818F}" type="pres">
      <dgm:prSet presAssocID="{0AC6D224-9621-4CA5-A94E-545F01B9CF23}" presName="aSpace" presStyleCnt="0"/>
      <dgm:spPr/>
    </dgm:pt>
    <dgm:pt modelId="{1885B48B-A675-4746-90A1-0EEC9B7B1894}" type="pres">
      <dgm:prSet presAssocID="{C81C0735-3805-4B49-B1EC-111C984482B4}" presName="aNode" presStyleLbl="fgAcc1" presStyleIdx="2" presStyleCnt="5">
        <dgm:presLayoutVars>
          <dgm:bulletEnabled val="1"/>
        </dgm:presLayoutVars>
      </dgm:prSet>
      <dgm:spPr/>
    </dgm:pt>
    <dgm:pt modelId="{5E4766C4-6CB2-4F22-9114-46B0170908E0}" type="pres">
      <dgm:prSet presAssocID="{C81C0735-3805-4B49-B1EC-111C984482B4}" presName="aSpace" presStyleCnt="0"/>
      <dgm:spPr/>
    </dgm:pt>
    <dgm:pt modelId="{FF535928-C954-4D14-88F7-0954CB0F2073}" type="pres">
      <dgm:prSet presAssocID="{8EE357B7-A4FD-48D7-A8D7-293E1BE6E182}" presName="aNode" presStyleLbl="fgAcc1" presStyleIdx="3" presStyleCnt="5">
        <dgm:presLayoutVars>
          <dgm:bulletEnabled val="1"/>
        </dgm:presLayoutVars>
      </dgm:prSet>
      <dgm:spPr/>
    </dgm:pt>
    <dgm:pt modelId="{8726F393-7068-4D17-A271-E77CC58D27D7}" type="pres">
      <dgm:prSet presAssocID="{8EE357B7-A4FD-48D7-A8D7-293E1BE6E182}" presName="aSpace" presStyleCnt="0"/>
      <dgm:spPr/>
    </dgm:pt>
    <dgm:pt modelId="{E9F91A10-5945-45B8-AB71-A268AAED02DD}" type="pres">
      <dgm:prSet presAssocID="{5FE62C00-F594-4083-9179-57445946156D}" presName="aNode" presStyleLbl="fgAcc1" presStyleIdx="4" presStyleCnt="5">
        <dgm:presLayoutVars>
          <dgm:bulletEnabled val="1"/>
        </dgm:presLayoutVars>
      </dgm:prSet>
      <dgm:spPr/>
    </dgm:pt>
    <dgm:pt modelId="{4B2A4561-FD55-4381-B10B-071DAE05A4F1}" type="pres">
      <dgm:prSet presAssocID="{5FE62C00-F594-4083-9179-57445946156D}" presName="aSpace" presStyleCnt="0"/>
      <dgm:spPr/>
    </dgm:pt>
  </dgm:ptLst>
  <dgm:cxnLst>
    <dgm:cxn modelId="{56F6AD0C-81C5-4B22-99DA-588893DEE957}" type="presOf" srcId="{5FE62C00-F594-4083-9179-57445946156D}" destId="{E9F91A10-5945-45B8-AB71-A268AAED02DD}"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81483535-7E18-4CEE-A5DB-D9F56ACE9ED3}" srcId="{3D5E3823-76C4-4839-85A8-B205E630033D}" destId="{C81C0735-3805-4B49-B1EC-111C984482B4}" srcOrd="2" destOrd="0" parTransId="{4579F6B7-FF8B-4B4D-BF4C-FC2E44510264}" sibTransId="{A8CC7E62-FA78-4648-BBAC-C3110DD9B05C}"/>
    <dgm:cxn modelId="{992C5145-E39D-4D58-8360-5954A3342C0A}" srcId="{3D5E3823-76C4-4839-85A8-B205E630033D}" destId="{4F914BA1-C3F0-4C0A-A1FD-E47BE1FF391D}" srcOrd="0" destOrd="0" parTransId="{F825D9CA-75BB-489F-B7C7-FF775C3DE158}" sibTransId="{31826420-A59F-4A54-9CAC-4220FB00A081}"/>
    <dgm:cxn modelId="{B5B0D04F-E076-41BC-936D-3B9946CCFC5D}" srcId="{3D5E3823-76C4-4839-85A8-B205E630033D}" destId="{5FE62C00-F594-4083-9179-57445946156D}" srcOrd="4" destOrd="0" parTransId="{06EF01D2-47E7-43C4-9C30-0F8A86D1AAF5}" sibTransId="{2C11569D-D7C1-42D3-A01C-2DF38F1FD72F}"/>
    <dgm:cxn modelId="{522D8955-F25E-4BC1-A85E-0C1B10E7EF51}" type="presOf" srcId="{8EE357B7-A4FD-48D7-A8D7-293E1BE6E182}" destId="{FF535928-C954-4D14-88F7-0954CB0F2073}" srcOrd="0" destOrd="0" presId="urn:microsoft.com/office/officeart/2005/8/layout/pyramid2"/>
    <dgm:cxn modelId="{8EAB9B88-8831-4921-9DC8-8AD59A4CE383}" srcId="{3D5E3823-76C4-4839-85A8-B205E630033D}" destId="{0AC6D224-9621-4CA5-A94E-545F01B9CF23}" srcOrd="1" destOrd="0" parTransId="{C0C83F97-C399-4D7D-9811-5525BF187840}" sibTransId="{F24C0D7D-F305-44C7-B664-7C8B08982388}"/>
    <dgm:cxn modelId="{1225D789-1E88-40B9-AE48-A9FCC792C6D5}" type="presOf" srcId="{C81C0735-3805-4B49-B1EC-111C984482B4}" destId="{1885B48B-A675-4746-90A1-0EEC9B7B1894}" srcOrd="0" destOrd="0" presId="urn:microsoft.com/office/officeart/2005/8/layout/pyramid2"/>
    <dgm:cxn modelId="{FB55B4C4-C219-4C04-B9AD-2DE8F7D9FF5D}" srcId="{3D5E3823-76C4-4839-85A8-B205E630033D}" destId="{8EE357B7-A4FD-48D7-A8D7-293E1BE6E182}" srcOrd="3" destOrd="0" parTransId="{57B39D1B-2D85-4E46-8A0B-A632103ADA68}" sibTransId="{483C3D4B-90B6-4FAA-8A42-8DF9CC0905EF}"/>
    <dgm:cxn modelId="{B0E168DB-ED73-4D49-9009-D202A428C234}" type="presOf" srcId="{4F914BA1-C3F0-4C0A-A1FD-E47BE1FF391D}" destId="{4DFFE1A1-A53B-4A4C-AE73-70D09E4AC534}" srcOrd="0" destOrd="0" presId="urn:microsoft.com/office/officeart/2005/8/layout/pyramid2"/>
    <dgm:cxn modelId="{F1C791F3-D18F-4364-A1A5-276BF11CFDAA}" type="presOf" srcId="{0AC6D224-9621-4CA5-A94E-545F01B9CF23}" destId="{2D39EC22-F5DB-4016-831A-A0EF4DF8782D}" srcOrd="0" destOrd="0" presId="urn:microsoft.com/office/officeart/2005/8/layout/pyramid2"/>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477220FA-4D24-410A-A2CD-4EB75C737759}" type="presParOf" srcId="{F80D154B-A495-4346-9EBE-6685D2FA9E79}" destId="{2D39EC22-F5DB-4016-831A-A0EF4DF8782D}" srcOrd="2" destOrd="0" presId="urn:microsoft.com/office/officeart/2005/8/layout/pyramid2"/>
    <dgm:cxn modelId="{CB487961-59AF-4BFC-92DE-12793B87010C}" type="presParOf" srcId="{F80D154B-A495-4346-9EBE-6685D2FA9E79}" destId="{162F4448-B75A-45F0-BF78-C4B0B7B8818F}" srcOrd="3" destOrd="0" presId="urn:microsoft.com/office/officeart/2005/8/layout/pyramid2"/>
    <dgm:cxn modelId="{258719C6-64B7-4F13-8279-61C68863C770}" type="presParOf" srcId="{F80D154B-A495-4346-9EBE-6685D2FA9E79}" destId="{1885B48B-A675-4746-90A1-0EEC9B7B1894}" srcOrd="4" destOrd="0" presId="urn:microsoft.com/office/officeart/2005/8/layout/pyramid2"/>
    <dgm:cxn modelId="{D0DB9684-3AE1-4A97-9921-761EFD990DE8}" type="presParOf" srcId="{F80D154B-A495-4346-9EBE-6685D2FA9E79}" destId="{5E4766C4-6CB2-4F22-9114-46B0170908E0}" srcOrd="5" destOrd="0" presId="urn:microsoft.com/office/officeart/2005/8/layout/pyramid2"/>
    <dgm:cxn modelId="{22D527D4-F625-40EB-AE73-5D416ACDC847}" type="presParOf" srcId="{F80D154B-A495-4346-9EBE-6685D2FA9E79}" destId="{FF535928-C954-4D14-88F7-0954CB0F2073}" srcOrd="6" destOrd="0" presId="urn:microsoft.com/office/officeart/2005/8/layout/pyramid2"/>
    <dgm:cxn modelId="{78C5D376-E03B-4925-AE9A-5C2E261B9DDF}" type="presParOf" srcId="{F80D154B-A495-4346-9EBE-6685D2FA9E79}" destId="{8726F393-7068-4D17-A271-E77CC58D27D7}" srcOrd="7" destOrd="0" presId="urn:microsoft.com/office/officeart/2005/8/layout/pyramid2"/>
    <dgm:cxn modelId="{40A58023-8B03-4F8B-9765-CC5187149DAA}" type="presParOf" srcId="{F80D154B-A495-4346-9EBE-6685D2FA9E79}" destId="{E9F91A10-5945-45B8-AB71-A268AAED02DD}" srcOrd="8" destOrd="0" presId="urn:microsoft.com/office/officeart/2005/8/layout/pyramid2"/>
    <dgm:cxn modelId="{3C19D293-9A83-4A61-8240-359D128806B8}" type="presParOf" srcId="{F80D154B-A495-4346-9EBE-6685D2FA9E79}" destId="{4B2A4561-FD55-4381-B10B-071DAE05A4F1}" srcOrd="9"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780635-C0B4-DA43-9B85-1B7E252D2019}" type="doc">
      <dgm:prSet loTypeId="urn:microsoft.com/office/officeart/2005/8/layout/lProcess1" loCatId="" qsTypeId="urn:microsoft.com/office/officeart/2005/8/quickstyle/3d2" qsCatId="3D" csTypeId="urn:microsoft.com/office/officeart/2005/8/colors/accent5_2" csCatId="accent5" phldr="1"/>
      <dgm:spPr/>
      <dgm:t>
        <a:bodyPr/>
        <a:lstStyle/>
        <a:p>
          <a:endParaRPr lang="en-US"/>
        </a:p>
      </dgm:t>
    </dgm:pt>
    <dgm:pt modelId="{62E99EAD-3AF8-414A-BB51-4094EB5E0615}">
      <dgm:prSet phldrT="[Text]"/>
      <dgm:spPr/>
      <dgm:t>
        <a:bodyPr/>
        <a:lstStyle/>
        <a:p>
          <a:r>
            <a:rPr lang="en-US" b="1" i="0" dirty="0">
              <a:latin typeface="Amazon Ember" charset="0"/>
              <a:ea typeface="Amazon Ember" charset="0"/>
              <a:cs typeface="Amazon Ember" charset="0"/>
            </a:rPr>
            <a:t>ECS Scheduling &amp; Orchestration</a:t>
          </a:r>
        </a:p>
      </dgm:t>
    </dgm:pt>
    <dgm:pt modelId="{AB136BB5-530A-C441-8184-334477D1AD28}" type="parTrans" cxnId="{CCCA87B4-F84E-5443-8FF6-D24BD6C9840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2CCD595-D24D-6B46-87FB-E56CA212FB5D}" type="sibTrans" cxnId="{CCCA87B4-F84E-5443-8FF6-D24BD6C9840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3C88565-5599-A94D-B814-5FBAB4D33A07}">
      <dgm:prSet phldrT="[Text]"/>
      <dgm:spPr>
        <a:solidFill>
          <a:schemeClr val="accent3">
            <a:lumMod val="20000"/>
            <a:lumOff val="80000"/>
            <a:alpha val="90000"/>
          </a:schemeClr>
        </a:solidFill>
      </dgm:spPr>
      <dgm:t>
        <a:bodyPr/>
        <a:lstStyle/>
        <a:p>
          <a:r>
            <a:rPr lang="en-US" b="1" i="0" dirty="0">
              <a:latin typeface="Amazon Ember" charset="0"/>
              <a:ea typeface="Amazon Ember" charset="0"/>
              <a:cs typeface="Amazon Ember" charset="0"/>
            </a:rPr>
            <a:t>Placement Engine</a:t>
          </a:r>
        </a:p>
      </dgm:t>
    </dgm:pt>
    <dgm:pt modelId="{7B5CBB74-4B57-1049-8A4B-CD689E5F7A85}" type="parTrans" cxnId="{BE4473B9-1091-7B49-B299-D5D8926FE297}">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18D855F-6C8E-6A45-A874-4EF9DA5008C9}" type="sibTrans" cxnId="{BE4473B9-1091-7B49-B299-D5D8926FE297}">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D4AB1BB-3ED8-8048-AB90-D95703E73FCA}">
      <dgm:prSet phldrT="[Text]"/>
      <dgm:spPr>
        <a:solidFill>
          <a:schemeClr val="accent3">
            <a:lumMod val="20000"/>
            <a:lumOff val="80000"/>
            <a:alpha val="90000"/>
          </a:schemeClr>
        </a:solidFill>
      </dgm:spPr>
      <dgm:t>
        <a:bodyPr/>
        <a:lstStyle/>
        <a:p>
          <a:r>
            <a:rPr lang="en-US" b="1" i="0" dirty="0">
              <a:latin typeface="Amazon Ember" charset="0"/>
              <a:ea typeface="Amazon Ember" charset="0"/>
              <a:cs typeface="Amazon Ember" charset="0"/>
            </a:rPr>
            <a:t>Cluster Manager</a:t>
          </a:r>
        </a:p>
      </dgm:t>
    </dgm:pt>
    <dgm:pt modelId="{C08D42A8-FBD9-4544-82EE-021654F36DD0}" type="parTrans" cxnId="{83116076-ABE8-C949-A252-13AFE3B35C2C}">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BE275FE9-8595-B34E-BA99-FAF902277067}" type="sibTrans" cxnId="{83116076-ABE8-C949-A252-13AFE3B35C2C}">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ABEA9C2-4FFC-F749-8722-6B4A98C5CDAE}" type="pres">
      <dgm:prSet presAssocID="{80780635-C0B4-DA43-9B85-1B7E252D2019}" presName="Name0" presStyleCnt="0">
        <dgm:presLayoutVars>
          <dgm:dir/>
          <dgm:animLvl val="lvl"/>
          <dgm:resizeHandles val="exact"/>
        </dgm:presLayoutVars>
      </dgm:prSet>
      <dgm:spPr/>
    </dgm:pt>
    <dgm:pt modelId="{9696E73F-1E8D-CF46-82C3-A243B1F3D338}" type="pres">
      <dgm:prSet presAssocID="{62E99EAD-3AF8-414A-BB51-4094EB5E0615}" presName="vertFlow" presStyleCnt="0"/>
      <dgm:spPr/>
    </dgm:pt>
    <dgm:pt modelId="{15FA1F3E-A044-4F4E-A008-063DA5220C35}" type="pres">
      <dgm:prSet presAssocID="{62E99EAD-3AF8-414A-BB51-4094EB5E0615}" presName="header" presStyleLbl="node1" presStyleIdx="0" presStyleCnt="1" custScaleX="293897"/>
      <dgm:spPr/>
    </dgm:pt>
    <dgm:pt modelId="{CB83CCD0-BAF9-1140-99ED-2528AE9E6535}" type="pres">
      <dgm:prSet presAssocID="{7B5CBB74-4B57-1049-8A4B-CD689E5F7A85}" presName="parTrans" presStyleLbl="sibTrans2D1" presStyleIdx="0" presStyleCnt="2"/>
      <dgm:spPr/>
    </dgm:pt>
    <dgm:pt modelId="{E2E4F5CC-2A2A-7C46-8B7D-8B29528368F4}" type="pres">
      <dgm:prSet presAssocID="{43C88565-5599-A94D-B814-5FBAB4D33A07}" presName="child" presStyleLbl="alignAccFollowNode1" presStyleIdx="0" presStyleCnt="2" custScaleX="295003">
        <dgm:presLayoutVars>
          <dgm:chMax val="0"/>
          <dgm:bulletEnabled val="1"/>
        </dgm:presLayoutVars>
      </dgm:prSet>
      <dgm:spPr/>
    </dgm:pt>
    <dgm:pt modelId="{EEAC775E-8B11-8D41-AB47-CDBB49DCC067}" type="pres">
      <dgm:prSet presAssocID="{518D855F-6C8E-6A45-A874-4EF9DA5008C9}" presName="sibTrans" presStyleLbl="sibTrans2D1" presStyleIdx="1" presStyleCnt="2"/>
      <dgm:spPr/>
    </dgm:pt>
    <dgm:pt modelId="{CD43DC8D-3F3F-EC41-867A-832578947741}" type="pres">
      <dgm:prSet presAssocID="{6D4AB1BB-3ED8-8048-AB90-D95703E73FCA}" presName="child" presStyleLbl="alignAccFollowNode1" presStyleIdx="1" presStyleCnt="2" custScaleX="296109">
        <dgm:presLayoutVars>
          <dgm:chMax val="0"/>
          <dgm:bulletEnabled val="1"/>
        </dgm:presLayoutVars>
      </dgm:prSet>
      <dgm:spPr/>
    </dgm:pt>
  </dgm:ptLst>
  <dgm:cxnLst>
    <dgm:cxn modelId="{76ABED0B-EAB1-9E41-AB90-65DDF25C2C0F}" type="presOf" srcId="{62E99EAD-3AF8-414A-BB51-4094EB5E0615}" destId="{15FA1F3E-A044-4F4E-A008-063DA5220C35}" srcOrd="0" destOrd="0" presId="urn:microsoft.com/office/officeart/2005/8/layout/lProcess1"/>
    <dgm:cxn modelId="{654CEB41-1F2F-9349-9555-27534C83B8B7}" type="presOf" srcId="{518D855F-6C8E-6A45-A874-4EF9DA5008C9}" destId="{EEAC775E-8B11-8D41-AB47-CDBB49DCC067}" srcOrd="0" destOrd="0" presId="urn:microsoft.com/office/officeart/2005/8/layout/lProcess1"/>
    <dgm:cxn modelId="{F2516752-8120-D842-9F87-39A4490C4E9E}" type="presOf" srcId="{80780635-C0B4-DA43-9B85-1B7E252D2019}" destId="{5ABEA9C2-4FFC-F749-8722-6B4A98C5CDAE}" srcOrd="0" destOrd="0" presId="urn:microsoft.com/office/officeart/2005/8/layout/lProcess1"/>
    <dgm:cxn modelId="{83116076-ABE8-C949-A252-13AFE3B35C2C}" srcId="{62E99EAD-3AF8-414A-BB51-4094EB5E0615}" destId="{6D4AB1BB-3ED8-8048-AB90-D95703E73FCA}" srcOrd="1" destOrd="0" parTransId="{C08D42A8-FBD9-4544-82EE-021654F36DD0}" sibTransId="{BE275FE9-8595-B34E-BA99-FAF902277067}"/>
    <dgm:cxn modelId="{CCCA87B4-F84E-5443-8FF6-D24BD6C98408}" srcId="{80780635-C0B4-DA43-9B85-1B7E252D2019}" destId="{62E99EAD-3AF8-414A-BB51-4094EB5E0615}" srcOrd="0" destOrd="0" parTransId="{AB136BB5-530A-C441-8184-334477D1AD28}" sibTransId="{D2CCD595-D24D-6B46-87FB-E56CA212FB5D}"/>
    <dgm:cxn modelId="{BE4473B9-1091-7B49-B299-D5D8926FE297}" srcId="{62E99EAD-3AF8-414A-BB51-4094EB5E0615}" destId="{43C88565-5599-A94D-B814-5FBAB4D33A07}" srcOrd="0" destOrd="0" parTransId="{7B5CBB74-4B57-1049-8A4B-CD689E5F7A85}" sibTransId="{518D855F-6C8E-6A45-A874-4EF9DA5008C9}"/>
    <dgm:cxn modelId="{3AD9DECC-9844-0C47-9F00-14656C12BDE6}" type="presOf" srcId="{7B5CBB74-4B57-1049-8A4B-CD689E5F7A85}" destId="{CB83CCD0-BAF9-1140-99ED-2528AE9E6535}" srcOrd="0" destOrd="0" presId="urn:microsoft.com/office/officeart/2005/8/layout/lProcess1"/>
    <dgm:cxn modelId="{4DB384E5-CC49-2542-A217-8FDAF00C15C6}" type="presOf" srcId="{43C88565-5599-A94D-B814-5FBAB4D33A07}" destId="{E2E4F5CC-2A2A-7C46-8B7D-8B29528368F4}" srcOrd="0" destOrd="0" presId="urn:microsoft.com/office/officeart/2005/8/layout/lProcess1"/>
    <dgm:cxn modelId="{408DA3FF-E9AC-1443-8160-3A0CA2A6FBD4}" type="presOf" srcId="{6D4AB1BB-3ED8-8048-AB90-D95703E73FCA}" destId="{CD43DC8D-3F3F-EC41-867A-832578947741}" srcOrd="0" destOrd="0" presId="urn:microsoft.com/office/officeart/2005/8/layout/lProcess1"/>
    <dgm:cxn modelId="{8C0DAF53-9CAB-1645-85CA-FE8748C3A7BF}" type="presParOf" srcId="{5ABEA9C2-4FFC-F749-8722-6B4A98C5CDAE}" destId="{9696E73F-1E8D-CF46-82C3-A243B1F3D338}" srcOrd="0" destOrd="0" presId="urn:microsoft.com/office/officeart/2005/8/layout/lProcess1"/>
    <dgm:cxn modelId="{B7D97C48-EC99-AC43-A56C-5E965AEEF7A3}" type="presParOf" srcId="{9696E73F-1E8D-CF46-82C3-A243B1F3D338}" destId="{15FA1F3E-A044-4F4E-A008-063DA5220C35}" srcOrd="0" destOrd="0" presId="urn:microsoft.com/office/officeart/2005/8/layout/lProcess1"/>
    <dgm:cxn modelId="{8D22C7A8-D6DB-124C-BD14-8E0342EF6C73}" type="presParOf" srcId="{9696E73F-1E8D-CF46-82C3-A243B1F3D338}" destId="{CB83CCD0-BAF9-1140-99ED-2528AE9E6535}" srcOrd="1" destOrd="0" presId="urn:microsoft.com/office/officeart/2005/8/layout/lProcess1"/>
    <dgm:cxn modelId="{38A17D3A-2230-9247-83DB-C6EA6AD646B2}" type="presParOf" srcId="{9696E73F-1E8D-CF46-82C3-A243B1F3D338}" destId="{E2E4F5CC-2A2A-7C46-8B7D-8B29528368F4}" srcOrd="2" destOrd="0" presId="urn:microsoft.com/office/officeart/2005/8/layout/lProcess1"/>
    <dgm:cxn modelId="{78752F2D-54C7-C146-9404-7FFD2F75F0E0}" type="presParOf" srcId="{9696E73F-1E8D-CF46-82C3-A243B1F3D338}" destId="{EEAC775E-8B11-8D41-AB47-CDBB49DCC067}" srcOrd="3" destOrd="0" presId="urn:microsoft.com/office/officeart/2005/8/layout/lProcess1"/>
    <dgm:cxn modelId="{E35C2922-0E2E-1E40-A202-93D69F274F8B}" type="presParOf" srcId="{9696E73F-1E8D-CF46-82C3-A243B1F3D338}" destId="{CD43DC8D-3F3F-EC41-867A-832578947741}" srcOrd="4"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3EBABA-BD2D-5240-B64F-6ADB21A4FA0C}" type="doc">
      <dgm:prSet loTypeId="urn:microsoft.com/office/officeart/2005/8/layout/lProcess2" loCatId="" qsTypeId="urn:microsoft.com/office/officeart/2005/8/quickstyle/simple4" qsCatId="simple" csTypeId="urn:microsoft.com/office/officeart/2005/8/colors/accent5_5" csCatId="accent5" phldr="1"/>
      <dgm:spPr/>
      <dgm:t>
        <a:bodyPr/>
        <a:lstStyle/>
        <a:p>
          <a:endParaRPr lang="en-US"/>
        </a:p>
      </dgm:t>
    </dgm:pt>
    <dgm:pt modelId="{BE797B20-F390-1A49-AAD0-BA155D5E14F3}">
      <dgm:prSet/>
      <dgm:spPr/>
      <dgm:t>
        <a:bodyPr/>
        <a:lstStyle/>
        <a:p>
          <a:endParaRPr lang="en-US" b="1" i="0" dirty="0">
            <a:latin typeface="Amazon Ember" charset="0"/>
            <a:ea typeface="Amazon Ember" charset="0"/>
            <a:cs typeface="Amazon Ember" charset="0"/>
          </a:endParaRPr>
        </a:p>
      </dgm:t>
    </dgm:pt>
    <dgm:pt modelId="{A3F2595B-3BCC-C049-A2D4-B65BDD37FB10}" type="parTrans" cxnId="{3F35B246-0A57-2343-AE7D-F03172C8140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A6788560-8273-604E-A956-3C1F82AFC5C1}" type="sibTrans" cxnId="{3F35B246-0A57-2343-AE7D-F03172C8140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2EF9790-4805-7949-BC39-0273CDC54124}">
      <dgm:prSet custT="1"/>
      <dgm:spPr/>
      <dgm:t>
        <a:bodyPr/>
        <a:lstStyle/>
        <a:p>
          <a:r>
            <a:rPr lang="en-US" sz="2400" b="1" i="0" dirty="0">
              <a:latin typeface="Amazon Ember" charset="0"/>
              <a:ea typeface="Amazon Ember" charset="0"/>
              <a:cs typeface="Amazon Ember" charset="0"/>
            </a:rPr>
            <a:t>Task</a:t>
          </a:r>
        </a:p>
      </dgm:t>
    </dgm:pt>
    <dgm:pt modelId="{750E7B28-DFDD-8B43-88D5-32483ED65078}" type="parTrans" cxnId="{8108A44C-993D-C84B-9EAE-547CDDF29BDF}">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29E2E2F-AD9B-0C48-8DB5-83E5B33DED9D}" type="sibTrans" cxnId="{8108A44C-993D-C84B-9EAE-547CDDF29BDF}">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4345086-557F-044F-8B52-5BA1516174B7}">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ECS Agent</a:t>
          </a:r>
        </a:p>
      </dgm:t>
    </dgm:pt>
    <dgm:pt modelId="{D047C2EC-0C3D-7449-87F9-3404738F944A}" type="parTrans" cxnId="{1DB65ED5-6DF6-0A4A-91E9-D89652A3C6D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F44258EF-F7BF-264E-808A-DFD45E8E39CF}" type="sibTrans" cxnId="{1DB65ED5-6DF6-0A4A-91E9-D89652A3C6D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D3302E8-A928-7247-974A-062B05259F8E}">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Docker Agent</a:t>
          </a:r>
        </a:p>
      </dgm:t>
    </dgm:pt>
    <dgm:pt modelId="{03E33E8E-4648-DE42-923E-017C3F14B889}" type="parTrans" cxnId="{386D6684-1918-6044-8E14-B3E80914C02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19FB2AC7-C562-A94A-B216-B69A908DCFE8}" type="sibTrans" cxnId="{386D6684-1918-6044-8E14-B3E80914C02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1FCAFD11-7AB6-4740-91F7-5D1BBBBF6A17}">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ECS AMI</a:t>
          </a:r>
        </a:p>
      </dgm:t>
    </dgm:pt>
    <dgm:pt modelId="{1CB7EF89-0AAD-0B4C-87B6-1D85F749A70A}" type="parTrans" cxnId="{016C0802-89F2-8640-9CBE-9D5582E9BF8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69FEB07-3D61-6B41-A6EB-D80FD0EB9DB8}" type="sibTrans" cxnId="{016C0802-89F2-8640-9CBE-9D5582E9BF8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7652183-69A4-F546-8F2B-1343F24EAFDF}" type="pres">
      <dgm:prSet presAssocID="{0F3EBABA-BD2D-5240-B64F-6ADB21A4FA0C}" presName="theList" presStyleCnt="0">
        <dgm:presLayoutVars>
          <dgm:dir/>
          <dgm:animLvl val="lvl"/>
          <dgm:resizeHandles val="exact"/>
        </dgm:presLayoutVars>
      </dgm:prSet>
      <dgm:spPr/>
    </dgm:pt>
    <dgm:pt modelId="{2C6AC98C-7473-0548-B80F-8EA2077CF5E2}" type="pres">
      <dgm:prSet presAssocID="{BE797B20-F390-1A49-AAD0-BA155D5E14F3}" presName="compNode" presStyleCnt="0"/>
      <dgm:spPr/>
    </dgm:pt>
    <dgm:pt modelId="{270B66F0-6A13-DC45-A259-F8AA473B39FF}" type="pres">
      <dgm:prSet presAssocID="{BE797B20-F390-1A49-AAD0-BA155D5E14F3}" presName="aNode" presStyleLbl="bgShp" presStyleIdx="0" presStyleCnt="1" custLinFactNeighborX="-3993" custLinFactNeighborY="15183"/>
      <dgm:spPr/>
    </dgm:pt>
    <dgm:pt modelId="{3F904E43-E1CD-F549-BABA-D2F3C2A5607F}" type="pres">
      <dgm:prSet presAssocID="{BE797B20-F390-1A49-AAD0-BA155D5E14F3}" presName="textNode" presStyleLbl="bgShp" presStyleIdx="0" presStyleCnt="1"/>
      <dgm:spPr/>
    </dgm:pt>
    <dgm:pt modelId="{BD6E8F0E-B928-3D45-A839-5BA12A1EED30}" type="pres">
      <dgm:prSet presAssocID="{BE797B20-F390-1A49-AAD0-BA155D5E14F3}" presName="compChildNode" presStyleCnt="0"/>
      <dgm:spPr/>
    </dgm:pt>
    <dgm:pt modelId="{0F9B680E-A563-DD4F-871E-F1F4DD8A8155}" type="pres">
      <dgm:prSet presAssocID="{BE797B20-F390-1A49-AAD0-BA155D5E14F3}" presName="theInnerList" presStyleCnt="0"/>
      <dgm:spPr/>
    </dgm:pt>
    <dgm:pt modelId="{3C853AD5-1238-E04C-A2C8-E8DB1A5AC5D9}" type="pres">
      <dgm:prSet presAssocID="{62EF9790-4805-7949-BC39-0273CDC54124}" presName="childNode" presStyleLbl="node1" presStyleIdx="0" presStyleCnt="4" custScaleX="95860" custScaleY="405158" custLinFactY="-175544" custLinFactNeighborX="-500" custLinFactNeighborY="-200000">
        <dgm:presLayoutVars>
          <dgm:bulletEnabled val="1"/>
        </dgm:presLayoutVars>
      </dgm:prSet>
      <dgm:spPr/>
    </dgm:pt>
    <dgm:pt modelId="{3D150C46-EC4E-2849-A7C5-BEFEC8738A15}" type="pres">
      <dgm:prSet presAssocID="{62EF9790-4805-7949-BC39-0273CDC54124}" presName="aSpace2" presStyleCnt="0"/>
      <dgm:spPr/>
    </dgm:pt>
    <dgm:pt modelId="{8BC31DE4-E39D-7C41-A37C-9D4A40282277}" type="pres">
      <dgm:prSet presAssocID="{D4345086-557F-044F-8B52-5BA1516174B7}" presName="childNode" presStyleLbl="node1" presStyleIdx="1" presStyleCnt="4" custLinFactY="-109723" custLinFactNeighborX="146" custLinFactNeighborY="-200000">
        <dgm:presLayoutVars>
          <dgm:bulletEnabled val="1"/>
        </dgm:presLayoutVars>
      </dgm:prSet>
      <dgm:spPr/>
    </dgm:pt>
    <dgm:pt modelId="{731E5838-C553-1447-9380-D8F2326DD074}" type="pres">
      <dgm:prSet presAssocID="{D4345086-557F-044F-8B52-5BA1516174B7}" presName="aSpace2" presStyleCnt="0"/>
      <dgm:spPr/>
    </dgm:pt>
    <dgm:pt modelId="{D703EADE-BB46-DA45-AC39-D01B0F33F356}" type="pres">
      <dgm:prSet presAssocID="{6D3302E8-A928-7247-974A-062B05259F8E}" presName="childNode" presStyleLbl="node1" presStyleIdx="2" presStyleCnt="4" custLinFactY="-60058" custLinFactNeighborX="146" custLinFactNeighborY="-100000">
        <dgm:presLayoutVars>
          <dgm:bulletEnabled val="1"/>
        </dgm:presLayoutVars>
      </dgm:prSet>
      <dgm:spPr/>
    </dgm:pt>
    <dgm:pt modelId="{2E4BAB3D-B281-D94F-950C-2B4FE6C96ABC}" type="pres">
      <dgm:prSet presAssocID="{6D3302E8-A928-7247-974A-062B05259F8E}" presName="aSpace2" presStyleCnt="0"/>
      <dgm:spPr/>
    </dgm:pt>
    <dgm:pt modelId="{9AAB9A96-692D-924C-9ECC-89FDC458787C}" type="pres">
      <dgm:prSet presAssocID="{1FCAFD11-7AB6-4740-91F7-5D1BBBBF6A17}" presName="childNode" presStyleLbl="node1" presStyleIdx="3" presStyleCnt="4" custLinFactY="-2386" custLinFactNeighborX="-11" custLinFactNeighborY="-100000">
        <dgm:presLayoutVars>
          <dgm:bulletEnabled val="1"/>
        </dgm:presLayoutVars>
      </dgm:prSet>
      <dgm:spPr/>
    </dgm:pt>
  </dgm:ptLst>
  <dgm:cxnLst>
    <dgm:cxn modelId="{016C0802-89F2-8640-9CBE-9D5582E9BF88}" srcId="{BE797B20-F390-1A49-AAD0-BA155D5E14F3}" destId="{1FCAFD11-7AB6-4740-91F7-5D1BBBBF6A17}" srcOrd="3" destOrd="0" parTransId="{1CB7EF89-0AAD-0B4C-87B6-1D85F749A70A}" sibTransId="{D69FEB07-3D61-6B41-A6EB-D80FD0EB9DB8}"/>
    <dgm:cxn modelId="{5477E70A-32C8-2741-94D7-F6DE7BCD6C6D}" type="presOf" srcId="{D4345086-557F-044F-8B52-5BA1516174B7}" destId="{8BC31DE4-E39D-7C41-A37C-9D4A40282277}" srcOrd="0" destOrd="0" presId="urn:microsoft.com/office/officeart/2005/8/layout/lProcess2"/>
    <dgm:cxn modelId="{3661BE13-4EE5-074D-888C-D1CB386BF672}" type="presOf" srcId="{6D3302E8-A928-7247-974A-062B05259F8E}" destId="{D703EADE-BB46-DA45-AC39-D01B0F33F356}" srcOrd="0" destOrd="0" presId="urn:microsoft.com/office/officeart/2005/8/layout/lProcess2"/>
    <dgm:cxn modelId="{3F35B246-0A57-2343-AE7D-F03172C8140D}" srcId="{0F3EBABA-BD2D-5240-B64F-6ADB21A4FA0C}" destId="{BE797B20-F390-1A49-AAD0-BA155D5E14F3}" srcOrd="0" destOrd="0" parTransId="{A3F2595B-3BCC-C049-A2D4-B65BDD37FB10}" sibTransId="{A6788560-8273-604E-A956-3C1F82AFC5C1}"/>
    <dgm:cxn modelId="{8108A44C-993D-C84B-9EAE-547CDDF29BDF}" srcId="{BE797B20-F390-1A49-AAD0-BA155D5E14F3}" destId="{62EF9790-4805-7949-BC39-0273CDC54124}" srcOrd="0" destOrd="0" parTransId="{750E7B28-DFDD-8B43-88D5-32483ED65078}" sibTransId="{E29E2E2F-AD9B-0C48-8DB5-83E5B33DED9D}"/>
    <dgm:cxn modelId="{9AAE8472-D962-2443-86BF-33CA40ABB524}" type="presOf" srcId="{BE797B20-F390-1A49-AAD0-BA155D5E14F3}" destId="{3F904E43-E1CD-F549-BABA-D2F3C2A5607F}" srcOrd="1" destOrd="0" presId="urn:microsoft.com/office/officeart/2005/8/layout/lProcess2"/>
    <dgm:cxn modelId="{386D6684-1918-6044-8E14-B3E80914C028}" srcId="{BE797B20-F390-1A49-AAD0-BA155D5E14F3}" destId="{6D3302E8-A928-7247-974A-062B05259F8E}" srcOrd="2" destOrd="0" parTransId="{03E33E8E-4648-DE42-923E-017C3F14B889}" sibTransId="{19FB2AC7-C562-A94A-B216-B69A908DCFE8}"/>
    <dgm:cxn modelId="{B6B69393-F247-7045-8B35-B3E71A368822}" type="presOf" srcId="{BE797B20-F390-1A49-AAD0-BA155D5E14F3}" destId="{270B66F0-6A13-DC45-A259-F8AA473B39FF}" srcOrd="0" destOrd="0" presId="urn:microsoft.com/office/officeart/2005/8/layout/lProcess2"/>
    <dgm:cxn modelId="{CDB9D5BC-D927-D34F-BBF0-0A8DCE7DB2BA}" type="presOf" srcId="{62EF9790-4805-7949-BC39-0273CDC54124}" destId="{3C853AD5-1238-E04C-A2C8-E8DB1A5AC5D9}" srcOrd="0" destOrd="0" presId="urn:microsoft.com/office/officeart/2005/8/layout/lProcess2"/>
    <dgm:cxn modelId="{D64FAED1-3D6D-3541-A2FB-EA4F37901069}" type="presOf" srcId="{0F3EBABA-BD2D-5240-B64F-6ADB21A4FA0C}" destId="{E7652183-69A4-F546-8F2B-1343F24EAFDF}" srcOrd="0" destOrd="0" presId="urn:microsoft.com/office/officeart/2005/8/layout/lProcess2"/>
    <dgm:cxn modelId="{1DB65ED5-6DF6-0A4A-91E9-D89652A3C6DD}" srcId="{BE797B20-F390-1A49-AAD0-BA155D5E14F3}" destId="{D4345086-557F-044F-8B52-5BA1516174B7}" srcOrd="1" destOrd="0" parTransId="{D047C2EC-0C3D-7449-87F9-3404738F944A}" sibTransId="{F44258EF-F7BF-264E-808A-DFD45E8E39CF}"/>
    <dgm:cxn modelId="{9D777EE9-FFC5-CD4D-8881-0A1C0B781DEB}" type="presOf" srcId="{1FCAFD11-7AB6-4740-91F7-5D1BBBBF6A17}" destId="{9AAB9A96-692D-924C-9ECC-89FDC458787C}" srcOrd="0" destOrd="0" presId="urn:microsoft.com/office/officeart/2005/8/layout/lProcess2"/>
    <dgm:cxn modelId="{ED81A7DF-4B62-324B-89D7-36EA94E9F19C}" type="presParOf" srcId="{E7652183-69A4-F546-8F2B-1343F24EAFDF}" destId="{2C6AC98C-7473-0548-B80F-8EA2077CF5E2}" srcOrd="0" destOrd="0" presId="urn:microsoft.com/office/officeart/2005/8/layout/lProcess2"/>
    <dgm:cxn modelId="{53B67C97-A3DD-6E42-84A6-AFCB694745C8}" type="presParOf" srcId="{2C6AC98C-7473-0548-B80F-8EA2077CF5E2}" destId="{270B66F0-6A13-DC45-A259-F8AA473B39FF}" srcOrd="0" destOrd="0" presId="urn:microsoft.com/office/officeart/2005/8/layout/lProcess2"/>
    <dgm:cxn modelId="{D6795044-59A6-C84C-BFE0-45ABA6C68969}" type="presParOf" srcId="{2C6AC98C-7473-0548-B80F-8EA2077CF5E2}" destId="{3F904E43-E1CD-F549-BABA-D2F3C2A5607F}" srcOrd="1" destOrd="0" presId="urn:microsoft.com/office/officeart/2005/8/layout/lProcess2"/>
    <dgm:cxn modelId="{8936F8EF-CC88-D546-B6A6-6F5F2D34C97B}" type="presParOf" srcId="{2C6AC98C-7473-0548-B80F-8EA2077CF5E2}" destId="{BD6E8F0E-B928-3D45-A839-5BA12A1EED30}" srcOrd="2" destOrd="0" presId="urn:microsoft.com/office/officeart/2005/8/layout/lProcess2"/>
    <dgm:cxn modelId="{B4C84785-F48E-434D-A7CB-6EBA66163130}" type="presParOf" srcId="{BD6E8F0E-B928-3D45-A839-5BA12A1EED30}" destId="{0F9B680E-A563-DD4F-871E-F1F4DD8A8155}" srcOrd="0" destOrd="0" presId="urn:microsoft.com/office/officeart/2005/8/layout/lProcess2"/>
    <dgm:cxn modelId="{F1AFE07E-45C7-2149-A5BB-D8223F50596F}" type="presParOf" srcId="{0F9B680E-A563-DD4F-871E-F1F4DD8A8155}" destId="{3C853AD5-1238-E04C-A2C8-E8DB1A5AC5D9}" srcOrd="0" destOrd="0" presId="urn:microsoft.com/office/officeart/2005/8/layout/lProcess2"/>
    <dgm:cxn modelId="{E1E1209A-DB22-6B43-ABB1-2205E188DE84}" type="presParOf" srcId="{0F9B680E-A563-DD4F-871E-F1F4DD8A8155}" destId="{3D150C46-EC4E-2849-A7C5-BEFEC8738A15}" srcOrd="1" destOrd="0" presId="urn:microsoft.com/office/officeart/2005/8/layout/lProcess2"/>
    <dgm:cxn modelId="{49CF9E48-6F22-334A-9709-A01B42F2BE08}" type="presParOf" srcId="{0F9B680E-A563-DD4F-871E-F1F4DD8A8155}" destId="{8BC31DE4-E39D-7C41-A37C-9D4A40282277}" srcOrd="2" destOrd="0" presId="urn:microsoft.com/office/officeart/2005/8/layout/lProcess2"/>
    <dgm:cxn modelId="{F2BEDD88-DD77-3842-B35C-AB985A37B1AB}" type="presParOf" srcId="{0F9B680E-A563-DD4F-871E-F1F4DD8A8155}" destId="{731E5838-C553-1447-9380-D8F2326DD074}" srcOrd="3" destOrd="0" presId="urn:microsoft.com/office/officeart/2005/8/layout/lProcess2"/>
    <dgm:cxn modelId="{0927F4C1-ABEA-C645-8E6C-74EFCF9D47BA}" type="presParOf" srcId="{0F9B680E-A563-DD4F-871E-F1F4DD8A8155}" destId="{D703EADE-BB46-DA45-AC39-D01B0F33F356}" srcOrd="4" destOrd="0" presId="urn:microsoft.com/office/officeart/2005/8/layout/lProcess2"/>
    <dgm:cxn modelId="{3D495AF5-2B69-E64F-AC07-A70ABF5AEB1E}" type="presParOf" srcId="{0F9B680E-A563-DD4F-871E-F1F4DD8A8155}" destId="{2E4BAB3D-B281-D94F-950C-2B4FE6C96ABC}" srcOrd="5" destOrd="0" presId="urn:microsoft.com/office/officeart/2005/8/layout/lProcess2"/>
    <dgm:cxn modelId="{91BD5EC1-E8F1-6543-B3CB-318282CA7E3E}" type="presParOf" srcId="{0F9B680E-A563-DD4F-871E-F1F4DD8A8155}" destId="{9AAB9A96-692D-924C-9ECC-89FDC458787C}" srcOrd="6"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3EBABA-BD2D-5240-B64F-6ADB21A4FA0C}" type="doc">
      <dgm:prSet loTypeId="urn:microsoft.com/office/officeart/2005/8/layout/lProcess2" loCatId="" qsTypeId="urn:microsoft.com/office/officeart/2005/8/quickstyle/simple4" qsCatId="simple" csTypeId="urn:microsoft.com/office/officeart/2005/8/colors/accent5_5" csCatId="accent5" phldr="1"/>
      <dgm:spPr/>
      <dgm:t>
        <a:bodyPr/>
        <a:lstStyle/>
        <a:p>
          <a:endParaRPr lang="en-US"/>
        </a:p>
      </dgm:t>
    </dgm:pt>
    <dgm:pt modelId="{BE797B20-F390-1A49-AAD0-BA155D5E14F3}">
      <dgm:prSet/>
      <dgm:spPr/>
      <dgm:t>
        <a:bodyPr/>
        <a:lstStyle/>
        <a:p>
          <a:endParaRPr lang="en-US"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endParaRPr>
        </a:p>
      </dgm:t>
    </dgm:pt>
    <dgm:pt modelId="{A3F2595B-3BCC-C049-A2D4-B65BDD37FB10}" type="parTrans" cxnId="{3F35B246-0A57-2343-AE7D-F03172C8140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A6788560-8273-604E-A956-3C1F82AFC5C1}" type="sibTrans" cxnId="{3F35B246-0A57-2343-AE7D-F03172C8140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2EF9790-4805-7949-BC39-0273CDC54124}">
      <dgm:prSet custT="1"/>
      <dgm:spPr/>
      <dgm:t>
        <a:bodyPr/>
        <a:lstStyle/>
        <a:p>
          <a:r>
            <a:rPr lang="en-US" sz="2400" b="1" i="0" dirty="0">
              <a:latin typeface="Amazon Ember" charset="0"/>
              <a:ea typeface="Amazon Ember" charset="0"/>
              <a:cs typeface="Amazon Ember" charset="0"/>
            </a:rPr>
            <a:t>Task</a:t>
          </a:r>
        </a:p>
      </dgm:t>
    </dgm:pt>
    <dgm:pt modelId="{750E7B28-DFDD-8B43-88D5-32483ED65078}" type="parTrans" cxnId="{8108A44C-993D-C84B-9EAE-547CDDF29BDF}">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29E2E2F-AD9B-0C48-8DB5-83E5B33DED9D}" type="sibTrans" cxnId="{8108A44C-993D-C84B-9EAE-547CDDF29BDF}">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4345086-557F-044F-8B52-5BA1516174B7}">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ECS Agent</a:t>
          </a:r>
        </a:p>
      </dgm:t>
    </dgm:pt>
    <dgm:pt modelId="{D047C2EC-0C3D-7449-87F9-3404738F944A}" type="parTrans" cxnId="{1DB65ED5-6DF6-0A4A-91E9-D89652A3C6D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F44258EF-F7BF-264E-808A-DFD45E8E39CF}" type="sibTrans" cxnId="{1DB65ED5-6DF6-0A4A-91E9-D89652A3C6DD}">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6D3302E8-A928-7247-974A-062B05259F8E}">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Docker Agent</a:t>
          </a:r>
        </a:p>
      </dgm:t>
    </dgm:pt>
    <dgm:pt modelId="{03E33E8E-4648-DE42-923E-017C3F14B889}" type="parTrans" cxnId="{386D6684-1918-6044-8E14-B3E80914C02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19FB2AC7-C562-A94A-B216-B69A908DCFE8}" type="sibTrans" cxnId="{386D6684-1918-6044-8E14-B3E80914C02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1FCAFD11-7AB6-4740-91F7-5D1BBBBF6A17}">
      <dgm:prSet custT="1"/>
      <dgm:spPr>
        <a:solidFill>
          <a:schemeClr val="accent3">
            <a:lumMod val="20000"/>
            <a:lumOff val="80000"/>
          </a:schemeClr>
        </a:solidFill>
      </dgm:spPr>
      <dgm:t>
        <a:bodyPr/>
        <a:lstStyle/>
        <a:p>
          <a:r>
            <a:rPr lang="en-US" sz="1600" b="1" i="0" dirty="0">
              <a:solidFill>
                <a:schemeClr val="tx1"/>
              </a:solidFill>
              <a:latin typeface="Amazon Ember" charset="0"/>
              <a:ea typeface="Amazon Ember" charset="0"/>
              <a:cs typeface="Amazon Ember" charset="0"/>
            </a:rPr>
            <a:t>ECS AMI</a:t>
          </a:r>
        </a:p>
      </dgm:t>
    </dgm:pt>
    <dgm:pt modelId="{1CB7EF89-0AAD-0B4C-87B6-1D85F749A70A}" type="parTrans" cxnId="{016C0802-89F2-8640-9CBE-9D5582E9BF8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D69FEB07-3D61-6B41-A6EB-D80FD0EB9DB8}" type="sibTrans" cxnId="{016C0802-89F2-8640-9CBE-9D5582E9BF88}">
      <dgm:prSet/>
      <dgm:spPr/>
      <dgm:t>
        <a:bodyPr/>
        <a:lstStyle/>
        <a:p>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7652183-69A4-F546-8F2B-1343F24EAFDF}" type="pres">
      <dgm:prSet presAssocID="{0F3EBABA-BD2D-5240-B64F-6ADB21A4FA0C}" presName="theList" presStyleCnt="0">
        <dgm:presLayoutVars>
          <dgm:dir/>
          <dgm:animLvl val="lvl"/>
          <dgm:resizeHandles val="exact"/>
        </dgm:presLayoutVars>
      </dgm:prSet>
      <dgm:spPr/>
    </dgm:pt>
    <dgm:pt modelId="{2C6AC98C-7473-0548-B80F-8EA2077CF5E2}" type="pres">
      <dgm:prSet presAssocID="{BE797B20-F390-1A49-AAD0-BA155D5E14F3}" presName="compNode" presStyleCnt="0"/>
      <dgm:spPr/>
    </dgm:pt>
    <dgm:pt modelId="{270B66F0-6A13-DC45-A259-F8AA473B39FF}" type="pres">
      <dgm:prSet presAssocID="{BE797B20-F390-1A49-AAD0-BA155D5E14F3}" presName="aNode" presStyleLbl="bgShp" presStyleIdx="0" presStyleCnt="1" custLinFactNeighborX="16621" custLinFactNeighborY="-15077"/>
      <dgm:spPr/>
    </dgm:pt>
    <dgm:pt modelId="{3F904E43-E1CD-F549-BABA-D2F3C2A5607F}" type="pres">
      <dgm:prSet presAssocID="{BE797B20-F390-1A49-AAD0-BA155D5E14F3}" presName="textNode" presStyleLbl="bgShp" presStyleIdx="0" presStyleCnt="1"/>
      <dgm:spPr/>
    </dgm:pt>
    <dgm:pt modelId="{BD6E8F0E-B928-3D45-A839-5BA12A1EED30}" type="pres">
      <dgm:prSet presAssocID="{BE797B20-F390-1A49-AAD0-BA155D5E14F3}" presName="compChildNode" presStyleCnt="0"/>
      <dgm:spPr/>
    </dgm:pt>
    <dgm:pt modelId="{0F9B680E-A563-DD4F-871E-F1F4DD8A8155}" type="pres">
      <dgm:prSet presAssocID="{BE797B20-F390-1A49-AAD0-BA155D5E14F3}" presName="theInnerList" presStyleCnt="0"/>
      <dgm:spPr/>
    </dgm:pt>
    <dgm:pt modelId="{3C853AD5-1238-E04C-A2C8-E8DB1A5AC5D9}" type="pres">
      <dgm:prSet presAssocID="{62EF9790-4805-7949-BC39-0273CDC54124}" presName="childNode" presStyleLbl="node1" presStyleIdx="0" presStyleCnt="4" custScaleX="95860" custScaleY="405158" custLinFactY="-181384" custLinFactNeighborX="690" custLinFactNeighborY="-200000">
        <dgm:presLayoutVars>
          <dgm:bulletEnabled val="1"/>
        </dgm:presLayoutVars>
      </dgm:prSet>
      <dgm:spPr/>
    </dgm:pt>
    <dgm:pt modelId="{3D150C46-EC4E-2849-A7C5-BEFEC8738A15}" type="pres">
      <dgm:prSet presAssocID="{62EF9790-4805-7949-BC39-0273CDC54124}" presName="aSpace2" presStyleCnt="0"/>
      <dgm:spPr/>
    </dgm:pt>
    <dgm:pt modelId="{8BC31DE4-E39D-7C41-A37C-9D4A40282277}" type="pres">
      <dgm:prSet presAssocID="{D4345086-557F-044F-8B52-5BA1516174B7}" presName="childNode" presStyleLbl="node1" presStyleIdx="1" presStyleCnt="4" custLinFactY="-116988" custLinFactNeighborX="645" custLinFactNeighborY="-200000">
        <dgm:presLayoutVars>
          <dgm:bulletEnabled val="1"/>
        </dgm:presLayoutVars>
      </dgm:prSet>
      <dgm:spPr/>
    </dgm:pt>
    <dgm:pt modelId="{731E5838-C553-1447-9380-D8F2326DD074}" type="pres">
      <dgm:prSet presAssocID="{D4345086-557F-044F-8B52-5BA1516174B7}" presName="aSpace2" presStyleCnt="0"/>
      <dgm:spPr/>
    </dgm:pt>
    <dgm:pt modelId="{D703EADE-BB46-DA45-AC39-D01B0F33F356}" type="pres">
      <dgm:prSet presAssocID="{6D3302E8-A928-7247-974A-062B05259F8E}" presName="childNode" presStyleLbl="node1" presStyleIdx="2" presStyleCnt="4" custLinFactY="-74588" custLinFactNeighborX="645" custLinFactNeighborY="-100000">
        <dgm:presLayoutVars>
          <dgm:bulletEnabled val="1"/>
        </dgm:presLayoutVars>
      </dgm:prSet>
      <dgm:spPr/>
    </dgm:pt>
    <dgm:pt modelId="{2E4BAB3D-B281-D94F-950C-2B4FE6C96ABC}" type="pres">
      <dgm:prSet presAssocID="{6D3302E8-A928-7247-974A-062B05259F8E}" presName="aSpace2" presStyleCnt="0"/>
      <dgm:spPr/>
    </dgm:pt>
    <dgm:pt modelId="{9AAB9A96-692D-924C-9ECC-89FDC458787C}" type="pres">
      <dgm:prSet presAssocID="{1FCAFD11-7AB6-4740-91F7-5D1BBBBF6A17}" presName="childNode" presStyleLbl="node1" presStyleIdx="3" presStyleCnt="4" custLinFactY="-16916" custLinFactNeighborX="617" custLinFactNeighborY="-100000">
        <dgm:presLayoutVars>
          <dgm:bulletEnabled val="1"/>
        </dgm:presLayoutVars>
      </dgm:prSet>
      <dgm:spPr/>
    </dgm:pt>
  </dgm:ptLst>
  <dgm:cxnLst>
    <dgm:cxn modelId="{016C0802-89F2-8640-9CBE-9D5582E9BF88}" srcId="{BE797B20-F390-1A49-AAD0-BA155D5E14F3}" destId="{1FCAFD11-7AB6-4740-91F7-5D1BBBBF6A17}" srcOrd="3" destOrd="0" parTransId="{1CB7EF89-0AAD-0B4C-87B6-1D85F749A70A}" sibTransId="{D69FEB07-3D61-6B41-A6EB-D80FD0EB9DB8}"/>
    <dgm:cxn modelId="{B502911F-3B80-F840-A568-F70A3F714FCE}" type="presOf" srcId="{D4345086-557F-044F-8B52-5BA1516174B7}" destId="{8BC31DE4-E39D-7C41-A37C-9D4A40282277}" srcOrd="0" destOrd="0" presId="urn:microsoft.com/office/officeart/2005/8/layout/lProcess2"/>
    <dgm:cxn modelId="{BCE8C237-7D4D-9043-9AE3-5B96408B0F47}" type="presOf" srcId="{BE797B20-F390-1A49-AAD0-BA155D5E14F3}" destId="{270B66F0-6A13-DC45-A259-F8AA473B39FF}" srcOrd="0" destOrd="0" presId="urn:microsoft.com/office/officeart/2005/8/layout/lProcess2"/>
    <dgm:cxn modelId="{3F35B246-0A57-2343-AE7D-F03172C8140D}" srcId="{0F3EBABA-BD2D-5240-B64F-6ADB21A4FA0C}" destId="{BE797B20-F390-1A49-AAD0-BA155D5E14F3}" srcOrd="0" destOrd="0" parTransId="{A3F2595B-3BCC-C049-A2D4-B65BDD37FB10}" sibTransId="{A6788560-8273-604E-A956-3C1F82AFC5C1}"/>
    <dgm:cxn modelId="{1C27D74B-BC2F-ED43-B016-D8774DDF4090}" type="presOf" srcId="{BE797B20-F390-1A49-AAD0-BA155D5E14F3}" destId="{3F904E43-E1CD-F549-BABA-D2F3C2A5607F}" srcOrd="1" destOrd="0" presId="urn:microsoft.com/office/officeart/2005/8/layout/lProcess2"/>
    <dgm:cxn modelId="{8108A44C-993D-C84B-9EAE-547CDDF29BDF}" srcId="{BE797B20-F390-1A49-AAD0-BA155D5E14F3}" destId="{62EF9790-4805-7949-BC39-0273CDC54124}" srcOrd="0" destOrd="0" parTransId="{750E7B28-DFDD-8B43-88D5-32483ED65078}" sibTransId="{E29E2E2F-AD9B-0C48-8DB5-83E5B33DED9D}"/>
    <dgm:cxn modelId="{386D6684-1918-6044-8E14-B3E80914C028}" srcId="{BE797B20-F390-1A49-AAD0-BA155D5E14F3}" destId="{6D3302E8-A928-7247-974A-062B05259F8E}" srcOrd="2" destOrd="0" parTransId="{03E33E8E-4648-DE42-923E-017C3F14B889}" sibTransId="{19FB2AC7-C562-A94A-B216-B69A908DCFE8}"/>
    <dgm:cxn modelId="{C3225DAD-5747-284A-9E4C-293D698BC376}" type="presOf" srcId="{62EF9790-4805-7949-BC39-0273CDC54124}" destId="{3C853AD5-1238-E04C-A2C8-E8DB1A5AC5D9}" srcOrd="0" destOrd="0" presId="urn:microsoft.com/office/officeart/2005/8/layout/lProcess2"/>
    <dgm:cxn modelId="{1834DFBA-29B6-D848-BC1B-98E4B3D89186}" type="presOf" srcId="{1FCAFD11-7AB6-4740-91F7-5D1BBBBF6A17}" destId="{9AAB9A96-692D-924C-9ECC-89FDC458787C}" srcOrd="0" destOrd="0" presId="urn:microsoft.com/office/officeart/2005/8/layout/lProcess2"/>
    <dgm:cxn modelId="{B3F6C5CF-D2D5-6C46-B10F-F4708420FFCB}" type="presOf" srcId="{0F3EBABA-BD2D-5240-B64F-6ADB21A4FA0C}" destId="{E7652183-69A4-F546-8F2B-1343F24EAFDF}" srcOrd="0" destOrd="0" presId="urn:microsoft.com/office/officeart/2005/8/layout/lProcess2"/>
    <dgm:cxn modelId="{1D62F1D1-1FF6-164A-BCF6-3CC1F079F71D}" type="presOf" srcId="{6D3302E8-A928-7247-974A-062B05259F8E}" destId="{D703EADE-BB46-DA45-AC39-D01B0F33F356}" srcOrd="0" destOrd="0" presId="urn:microsoft.com/office/officeart/2005/8/layout/lProcess2"/>
    <dgm:cxn modelId="{1DB65ED5-6DF6-0A4A-91E9-D89652A3C6DD}" srcId="{BE797B20-F390-1A49-AAD0-BA155D5E14F3}" destId="{D4345086-557F-044F-8B52-5BA1516174B7}" srcOrd="1" destOrd="0" parTransId="{D047C2EC-0C3D-7449-87F9-3404738F944A}" sibTransId="{F44258EF-F7BF-264E-808A-DFD45E8E39CF}"/>
    <dgm:cxn modelId="{66E79C4D-EB6A-E244-B59A-92C20D1F0EE1}" type="presParOf" srcId="{E7652183-69A4-F546-8F2B-1343F24EAFDF}" destId="{2C6AC98C-7473-0548-B80F-8EA2077CF5E2}" srcOrd="0" destOrd="0" presId="urn:microsoft.com/office/officeart/2005/8/layout/lProcess2"/>
    <dgm:cxn modelId="{DE186B41-7A2B-D244-BDF0-C35B34798095}" type="presParOf" srcId="{2C6AC98C-7473-0548-B80F-8EA2077CF5E2}" destId="{270B66F0-6A13-DC45-A259-F8AA473B39FF}" srcOrd="0" destOrd="0" presId="urn:microsoft.com/office/officeart/2005/8/layout/lProcess2"/>
    <dgm:cxn modelId="{50FF7CEF-4423-A342-8D96-C6E4DC5CFDCA}" type="presParOf" srcId="{2C6AC98C-7473-0548-B80F-8EA2077CF5E2}" destId="{3F904E43-E1CD-F549-BABA-D2F3C2A5607F}" srcOrd="1" destOrd="0" presId="urn:microsoft.com/office/officeart/2005/8/layout/lProcess2"/>
    <dgm:cxn modelId="{A2B7A4EA-54E6-6843-BA50-9990A464E4E6}" type="presParOf" srcId="{2C6AC98C-7473-0548-B80F-8EA2077CF5E2}" destId="{BD6E8F0E-B928-3D45-A839-5BA12A1EED30}" srcOrd="2" destOrd="0" presId="urn:microsoft.com/office/officeart/2005/8/layout/lProcess2"/>
    <dgm:cxn modelId="{4E0850C9-EE97-854E-9C1C-83EDC6EB92E7}" type="presParOf" srcId="{BD6E8F0E-B928-3D45-A839-5BA12A1EED30}" destId="{0F9B680E-A563-DD4F-871E-F1F4DD8A8155}" srcOrd="0" destOrd="0" presId="urn:microsoft.com/office/officeart/2005/8/layout/lProcess2"/>
    <dgm:cxn modelId="{7F20763E-F88E-9C42-89B4-24A001D23DBD}" type="presParOf" srcId="{0F9B680E-A563-DD4F-871E-F1F4DD8A8155}" destId="{3C853AD5-1238-E04C-A2C8-E8DB1A5AC5D9}" srcOrd="0" destOrd="0" presId="urn:microsoft.com/office/officeart/2005/8/layout/lProcess2"/>
    <dgm:cxn modelId="{5146C101-40F8-234D-AE3A-BC3F96FBAAD4}" type="presParOf" srcId="{0F9B680E-A563-DD4F-871E-F1F4DD8A8155}" destId="{3D150C46-EC4E-2849-A7C5-BEFEC8738A15}" srcOrd="1" destOrd="0" presId="urn:microsoft.com/office/officeart/2005/8/layout/lProcess2"/>
    <dgm:cxn modelId="{BEFD76D8-15F7-EB43-B722-FE53F77C4A51}" type="presParOf" srcId="{0F9B680E-A563-DD4F-871E-F1F4DD8A8155}" destId="{8BC31DE4-E39D-7C41-A37C-9D4A40282277}" srcOrd="2" destOrd="0" presId="urn:microsoft.com/office/officeart/2005/8/layout/lProcess2"/>
    <dgm:cxn modelId="{07F1980E-53D1-5643-8DD6-2BC1A4CBFB82}" type="presParOf" srcId="{0F9B680E-A563-DD4F-871E-F1F4DD8A8155}" destId="{731E5838-C553-1447-9380-D8F2326DD074}" srcOrd="3" destOrd="0" presId="urn:microsoft.com/office/officeart/2005/8/layout/lProcess2"/>
    <dgm:cxn modelId="{68150DFE-932A-5642-99F6-8C37FB473B56}" type="presParOf" srcId="{0F9B680E-A563-DD4F-871E-F1F4DD8A8155}" destId="{D703EADE-BB46-DA45-AC39-D01B0F33F356}" srcOrd="4" destOrd="0" presId="urn:microsoft.com/office/officeart/2005/8/layout/lProcess2"/>
    <dgm:cxn modelId="{E818FC92-1C4A-F647-9D77-09C1B2192D5D}" type="presParOf" srcId="{0F9B680E-A563-DD4F-871E-F1F4DD8A8155}" destId="{2E4BAB3D-B281-D94F-950C-2B4FE6C96ABC}" srcOrd="5" destOrd="0" presId="urn:microsoft.com/office/officeart/2005/8/layout/lProcess2"/>
    <dgm:cxn modelId="{7116BE5B-ED2B-4B4F-AC04-36BC6B9E3348}" type="presParOf" srcId="{0F9B680E-A563-DD4F-871E-F1F4DD8A8155}" destId="{9AAB9A96-692D-924C-9ECC-89FDC458787C}" srcOrd="6" destOrd="0" presId="urn:microsoft.com/office/officeart/2005/8/layout/lProcess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9CEB6-38F8-41C8-B807-CB1F44115F4A}">
      <dsp:nvSpPr>
        <dsp:cNvPr id="0" name=""/>
        <dsp:cNvSpPr/>
      </dsp:nvSpPr>
      <dsp:spPr>
        <a:xfrm>
          <a:off x="948266" y="0"/>
          <a:ext cx="5418667" cy="5418667"/>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BD97CDA-6E97-4B5A-8677-0883065A656D}">
      <dsp:nvSpPr>
        <dsp:cNvPr id="0" name=""/>
        <dsp:cNvSpPr/>
      </dsp:nvSpPr>
      <dsp:spPr>
        <a:xfrm>
          <a:off x="3657599" y="542395"/>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mazon Ember" panose="02000000000000000000" pitchFamily="2" charset="0"/>
              <a:ea typeface="Amazon Ember" panose="02000000000000000000" pitchFamily="2" charset="0"/>
              <a:cs typeface="Amazon Ember Light" panose="020B0403020204020204" pitchFamily="34" charset="0"/>
            </a:rPr>
            <a:t>Environment consistency</a:t>
          </a:r>
          <a:endParaRPr lang="en-US" sz="2400" b="1" kern="1200" dirty="0"/>
        </a:p>
      </dsp:txBody>
      <dsp:txXfrm>
        <a:off x="3704613" y="589409"/>
        <a:ext cx="3428105" cy="869055"/>
      </dsp:txXfrm>
    </dsp:sp>
    <dsp:sp modelId="{0E5AB6F7-9B85-4E64-8ECD-60A2B2C51101}">
      <dsp:nvSpPr>
        <dsp:cNvPr id="0" name=""/>
        <dsp:cNvSpPr/>
      </dsp:nvSpPr>
      <dsp:spPr>
        <a:xfrm>
          <a:off x="3657599" y="1625864"/>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mazon Ember" panose="02000000000000000000" pitchFamily="2" charset="0"/>
              <a:ea typeface="Amazon Ember" panose="02000000000000000000" pitchFamily="2" charset="0"/>
              <a:cs typeface="Amazon Ember Light" panose="020B0403020204020204" pitchFamily="34" charset="0"/>
            </a:rPr>
            <a:t>Operational efficiency</a:t>
          </a:r>
        </a:p>
      </dsp:txBody>
      <dsp:txXfrm>
        <a:off x="3704613" y="1672878"/>
        <a:ext cx="3428105" cy="869055"/>
      </dsp:txXfrm>
    </dsp:sp>
    <dsp:sp modelId="{2877364F-A3FB-4500-8AA9-89A675D2F42A}">
      <dsp:nvSpPr>
        <dsp:cNvPr id="0" name=""/>
        <dsp:cNvSpPr/>
      </dsp:nvSpPr>
      <dsp:spPr>
        <a:xfrm>
          <a:off x="3657599" y="2709333"/>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mazon Ember" panose="02000000000000000000" pitchFamily="2" charset="0"/>
              <a:ea typeface="Amazon Ember" panose="02000000000000000000" pitchFamily="2" charset="0"/>
              <a:cs typeface="Amazon Ember Light" panose="020B0403020204020204" pitchFamily="34" charset="0"/>
            </a:rPr>
            <a:t>Developer productivity</a:t>
          </a:r>
        </a:p>
      </dsp:txBody>
      <dsp:txXfrm>
        <a:off x="3704613" y="2756347"/>
        <a:ext cx="3428105" cy="869055"/>
      </dsp:txXfrm>
    </dsp:sp>
    <dsp:sp modelId="{053A7E7C-FBFF-40A1-91CA-0BABA0A2C864}">
      <dsp:nvSpPr>
        <dsp:cNvPr id="0" name=""/>
        <dsp:cNvSpPr/>
      </dsp:nvSpPr>
      <dsp:spPr>
        <a:xfrm>
          <a:off x="3657599" y="3792802"/>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mazon Ember" panose="02000000000000000000" pitchFamily="2" charset="0"/>
              <a:ea typeface="Amazon Ember" panose="02000000000000000000" pitchFamily="2" charset="0"/>
              <a:cs typeface="Amazon Ember Light" panose="020B0403020204020204" pitchFamily="34" charset="0"/>
            </a:rPr>
            <a:t>Version control</a:t>
          </a:r>
        </a:p>
      </dsp:txBody>
      <dsp:txXfrm>
        <a:off x="3704613" y="3839816"/>
        <a:ext cx="3428105" cy="8690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07709-7D0A-4758-98E1-851428076009}">
      <dsp:nvSpPr>
        <dsp:cNvPr id="0" name=""/>
        <dsp:cNvSpPr/>
      </dsp:nvSpPr>
      <dsp:spPr>
        <a:xfrm>
          <a:off x="235060" y="955436"/>
          <a:ext cx="2225942" cy="18359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ts val="396"/>
            </a:spcAft>
            <a:buChar char="•"/>
          </a:pPr>
          <a:endParaRPr lang="en-US" sz="2100" b="1" kern="1200" dirty="0">
            <a:latin typeface="Amazon Ember" panose="02000000000000000000" pitchFamily="2" charset="0"/>
            <a:ea typeface="Amazon Ember" panose="02000000000000000000" pitchFamily="2" charset="0"/>
          </a:endParaRPr>
        </a:p>
        <a:p>
          <a:pPr marL="228600" lvl="1" indent="-228600" algn="l" defTabSz="933450">
            <a:lnSpc>
              <a:spcPct val="90000"/>
            </a:lnSpc>
            <a:spcBef>
              <a:spcPct val="0"/>
            </a:spcBef>
            <a:spcAft>
              <a:spcPct val="15000"/>
            </a:spcAft>
            <a:buChar char="•"/>
          </a:pPr>
          <a:r>
            <a:rPr lang="en-US" sz="2100" kern="1200" dirty="0">
              <a:latin typeface="Amazon Ember" panose="02000000000000000000" pitchFamily="2" charset="0"/>
              <a:ea typeface="Amazon Ember" panose="02000000000000000000" pitchFamily="2" charset="0"/>
              <a:cs typeface="Amazon Ember" charset="0"/>
            </a:rPr>
            <a:t>Build your container image</a:t>
          </a:r>
          <a:endParaRPr lang="en-US" sz="2100" b="1" kern="1200" dirty="0">
            <a:latin typeface="Amazon Ember" panose="02000000000000000000" pitchFamily="2" charset="0"/>
            <a:ea typeface="Amazon Ember" panose="02000000000000000000" pitchFamily="2" charset="0"/>
          </a:endParaRPr>
        </a:p>
      </dsp:txBody>
      <dsp:txXfrm>
        <a:off x="277310" y="997686"/>
        <a:ext cx="2141442" cy="1358022"/>
      </dsp:txXfrm>
    </dsp:sp>
    <dsp:sp modelId="{1B1765E2-0761-48F5-BA7B-AE7AAA131558}">
      <dsp:nvSpPr>
        <dsp:cNvPr id="0" name=""/>
        <dsp:cNvSpPr/>
      </dsp:nvSpPr>
      <dsp:spPr>
        <a:xfrm>
          <a:off x="1413118" y="1131007"/>
          <a:ext cx="2841398" cy="2841398"/>
        </a:xfrm>
        <a:prstGeom prst="leftCircularArrow">
          <a:avLst>
            <a:gd name="adj1" fmla="val 4505"/>
            <a:gd name="adj2" fmla="val 572791"/>
            <a:gd name="adj3" fmla="val 2348302"/>
            <a:gd name="adj4" fmla="val 9024489"/>
            <a:gd name="adj5" fmla="val 525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238E70-4587-4D7D-AC15-C689E862128A}">
      <dsp:nvSpPr>
        <dsp:cNvPr id="0" name=""/>
        <dsp:cNvSpPr/>
      </dsp:nvSpPr>
      <dsp:spPr>
        <a:xfrm>
          <a:off x="729714" y="2397959"/>
          <a:ext cx="1978615" cy="7868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mazon Ember" panose="02000000000000000000" pitchFamily="2" charset="0"/>
              <a:ea typeface="Amazon Ember" panose="02000000000000000000" pitchFamily="2" charset="0"/>
            </a:rPr>
            <a:t>1</a:t>
          </a:r>
        </a:p>
      </dsp:txBody>
      <dsp:txXfrm>
        <a:off x="752759" y="2421004"/>
        <a:ext cx="1932525" cy="740740"/>
      </dsp:txXfrm>
    </dsp:sp>
    <dsp:sp modelId="{FB584A3F-C290-4B62-AABF-0C29F053EBE9}">
      <dsp:nvSpPr>
        <dsp:cNvPr id="0" name=""/>
        <dsp:cNvSpPr/>
      </dsp:nvSpPr>
      <dsp:spPr>
        <a:xfrm>
          <a:off x="3317930" y="955436"/>
          <a:ext cx="2225942" cy="18359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Amazon Ember" panose="02000000000000000000" pitchFamily="2" charset="0"/>
              <a:ea typeface="Amazon Ember" panose="02000000000000000000" pitchFamily="2" charset="0"/>
              <a:cs typeface="Amazon Ember" charset="0"/>
            </a:rPr>
            <a:t>Specify CPU and memory requirements</a:t>
          </a:r>
          <a:endParaRPr lang="en-US" sz="2100" kern="1200" dirty="0">
            <a:latin typeface="Amazon Ember" panose="02000000000000000000" pitchFamily="2" charset="0"/>
            <a:ea typeface="Amazon Ember" panose="02000000000000000000" pitchFamily="2" charset="0"/>
          </a:endParaRPr>
        </a:p>
      </dsp:txBody>
      <dsp:txXfrm>
        <a:off x="3360180" y="1391101"/>
        <a:ext cx="2141442" cy="1358022"/>
      </dsp:txXfrm>
    </dsp:sp>
    <dsp:sp modelId="{EA03A9AD-C4D9-48E0-A8D5-65873284B4C8}">
      <dsp:nvSpPr>
        <dsp:cNvPr id="0" name=""/>
        <dsp:cNvSpPr/>
      </dsp:nvSpPr>
      <dsp:spPr>
        <a:xfrm>
          <a:off x="4477439" y="-297580"/>
          <a:ext cx="3125824" cy="3125824"/>
        </a:xfrm>
        <a:prstGeom prst="circularArrow">
          <a:avLst>
            <a:gd name="adj1" fmla="val 4095"/>
            <a:gd name="adj2" fmla="val 515483"/>
            <a:gd name="adj3" fmla="val 19309006"/>
            <a:gd name="adj4" fmla="val 12575511"/>
            <a:gd name="adj5" fmla="val 4778"/>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34BCE-9185-4311-87DA-309429566730}">
      <dsp:nvSpPr>
        <dsp:cNvPr id="0" name=""/>
        <dsp:cNvSpPr/>
      </dsp:nvSpPr>
      <dsp:spPr>
        <a:xfrm>
          <a:off x="3812584" y="562021"/>
          <a:ext cx="1978615" cy="786830"/>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mazon Ember" panose="02000000000000000000" pitchFamily="2" charset="0"/>
              <a:ea typeface="Amazon Ember" panose="02000000000000000000" pitchFamily="2" charset="0"/>
            </a:rPr>
            <a:t>2</a:t>
          </a:r>
        </a:p>
      </dsp:txBody>
      <dsp:txXfrm>
        <a:off x="3835629" y="585066"/>
        <a:ext cx="1932525" cy="740740"/>
      </dsp:txXfrm>
    </dsp:sp>
    <dsp:sp modelId="{C4664A49-6C56-4790-AC73-B92B946AC508}">
      <dsp:nvSpPr>
        <dsp:cNvPr id="0" name=""/>
        <dsp:cNvSpPr/>
      </dsp:nvSpPr>
      <dsp:spPr>
        <a:xfrm>
          <a:off x="6400800" y="955436"/>
          <a:ext cx="2225942" cy="18359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Amazon Ember" panose="02000000000000000000" pitchFamily="2" charset="0"/>
              <a:ea typeface="Amazon Ember" panose="02000000000000000000" pitchFamily="2" charset="0"/>
              <a:cs typeface="Amazon Ember" charset="0"/>
            </a:rPr>
            <a:t>Define IAM and networking policies </a:t>
          </a:r>
          <a:endParaRPr lang="en-US" sz="2100" kern="1200" dirty="0">
            <a:latin typeface="Amazon Ember" panose="02000000000000000000" pitchFamily="2" charset="0"/>
            <a:ea typeface="Amazon Ember" panose="02000000000000000000" pitchFamily="2" charset="0"/>
          </a:endParaRPr>
        </a:p>
      </dsp:txBody>
      <dsp:txXfrm>
        <a:off x="6443050" y="997686"/>
        <a:ext cx="2141442" cy="1358022"/>
      </dsp:txXfrm>
    </dsp:sp>
    <dsp:sp modelId="{212BFCF1-2D4A-4CEB-98ED-F0C8D0C2DF5B}">
      <dsp:nvSpPr>
        <dsp:cNvPr id="0" name=""/>
        <dsp:cNvSpPr/>
      </dsp:nvSpPr>
      <dsp:spPr>
        <a:xfrm>
          <a:off x="7578858" y="1131007"/>
          <a:ext cx="2841398" cy="2841398"/>
        </a:xfrm>
        <a:prstGeom prst="leftCircularArrow">
          <a:avLst>
            <a:gd name="adj1" fmla="val 4505"/>
            <a:gd name="adj2" fmla="val 572791"/>
            <a:gd name="adj3" fmla="val 2348302"/>
            <a:gd name="adj4" fmla="val 9024489"/>
            <a:gd name="adj5" fmla="val 5256"/>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BA2ECE-F756-42E1-8203-FC55C81DC286}">
      <dsp:nvSpPr>
        <dsp:cNvPr id="0" name=""/>
        <dsp:cNvSpPr/>
      </dsp:nvSpPr>
      <dsp:spPr>
        <a:xfrm>
          <a:off x="6895453" y="2397959"/>
          <a:ext cx="1978615" cy="786830"/>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mazon Ember" panose="02000000000000000000" pitchFamily="2" charset="0"/>
              <a:ea typeface="Amazon Ember" panose="02000000000000000000" pitchFamily="2" charset="0"/>
            </a:rPr>
            <a:t>3</a:t>
          </a:r>
        </a:p>
      </dsp:txBody>
      <dsp:txXfrm>
        <a:off x="6918498" y="2421004"/>
        <a:ext cx="1932525" cy="740740"/>
      </dsp:txXfrm>
    </dsp:sp>
    <dsp:sp modelId="{536D0F75-0791-4091-85D1-EBA876026329}">
      <dsp:nvSpPr>
        <dsp:cNvPr id="0" name=""/>
        <dsp:cNvSpPr/>
      </dsp:nvSpPr>
      <dsp:spPr>
        <a:xfrm>
          <a:off x="9483669" y="955436"/>
          <a:ext cx="2225942" cy="18359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ln>
              <a:solidFill>
                <a:srgbClr val="232F3E"/>
              </a:solidFill>
            </a:ln>
            <a:latin typeface="Amazon Ember" panose="02000000000000000000" pitchFamily="2" charset="0"/>
            <a:ea typeface="Amazon Ember" panose="02000000000000000000" pitchFamily="2" charset="0"/>
          </a:endParaRPr>
        </a:p>
        <a:p>
          <a:pPr marL="228600" lvl="1" indent="-228600" algn="l" defTabSz="933450">
            <a:lnSpc>
              <a:spcPct val="90000"/>
            </a:lnSpc>
            <a:spcBef>
              <a:spcPct val="0"/>
            </a:spcBef>
            <a:spcAft>
              <a:spcPct val="15000"/>
            </a:spcAft>
            <a:buChar char="•"/>
          </a:pPr>
          <a:r>
            <a:rPr lang="en-US" sz="2100" kern="1200" dirty="0">
              <a:ln>
                <a:solidFill>
                  <a:srgbClr val="232F3E"/>
                </a:solidFill>
              </a:ln>
              <a:latin typeface="Amazon Ember" panose="02000000000000000000" pitchFamily="2" charset="0"/>
              <a:ea typeface="Amazon Ember" panose="02000000000000000000" pitchFamily="2" charset="0"/>
            </a:rPr>
            <a:t>Launch</a:t>
          </a:r>
        </a:p>
      </dsp:txBody>
      <dsp:txXfrm>
        <a:off x="9525919" y="1391101"/>
        <a:ext cx="2141442" cy="1358022"/>
      </dsp:txXfrm>
    </dsp:sp>
    <dsp:sp modelId="{72589281-4A51-4973-994D-4E1CDDAEF552}">
      <dsp:nvSpPr>
        <dsp:cNvPr id="0" name=""/>
        <dsp:cNvSpPr/>
      </dsp:nvSpPr>
      <dsp:spPr>
        <a:xfrm>
          <a:off x="9978323" y="562021"/>
          <a:ext cx="1978615" cy="7868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mazon Ember" panose="02000000000000000000" pitchFamily="2" charset="0"/>
              <a:ea typeface="Amazon Ember" panose="02000000000000000000" pitchFamily="2" charset="0"/>
            </a:rPr>
            <a:t>4</a:t>
          </a:r>
        </a:p>
      </dsp:txBody>
      <dsp:txXfrm>
        <a:off x="10001368" y="585066"/>
        <a:ext cx="1932525" cy="7407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4E61-643C-4E8D-9A27-B3CC0128A677}">
      <dsp:nvSpPr>
        <dsp:cNvPr id="0" name=""/>
        <dsp:cNvSpPr/>
      </dsp:nvSpPr>
      <dsp:spPr>
        <a:xfrm rot="21300000">
          <a:off x="581351" y="1994059"/>
          <a:ext cx="11450566" cy="1001794"/>
        </a:xfrm>
        <a:prstGeom prst="mathMinus">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F29CEE-3D52-4579-B59F-6D193864B5AC}">
      <dsp:nvSpPr>
        <dsp:cNvPr id="0" name=""/>
        <dsp:cNvSpPr/>
      </dsp:nvSpPr>
      <dsp:spPr>
        <a:xfrm>
          <a:off x="1513592" y="249495"/>
          <a:ext cx="3783980" cy="1995965"/>
        </a:xfrm>
        <a:prstGeom prst="downArrow">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9A4D0-9C09-4CB9-A289-84475D942918}">
      <dsp:nvSpPr>
        <dsp:cNvPr id="0" name=""/>
        <dsp:cNvSpPr/>
      </dsp:nvSpPr>
      <dsp:spPr>
        <a:xfrm>
          <a:off x="4901859" y="0"/>
          <a:ext cx="7602592" cy="209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Use </a:t>
          </a:r>
          <a:r>
            <a:rPr lang="en-US" sz="2000" b="1" kern="1200" dirty="0">
              <a:solidFill>
                <a:schemeClr val="bg1">
                  <a:lumMod val="65000"/>
                </a:schemeClr>
              </a:solidFill>
              <a:latin typeface="Amazon Ember" panose="02000000000000000000" pitchFamily="2" charset="0"/>
              <a:ea typeface="Amazon Ember" panose="02000000000000000000" pitchFamily="2" charset="0"/>
              <a:cs typeface="Amazon Ember" charset="0"/>
            </a:rPr>
            <a:t>ECS </a:t>
          </a:r>
          <a:r>
            <a:rPr lang="en-US" sz="2000" kern="1200" dirty="0">
              <a:solidFill>
                <a:schemeClr val="bg1">
                  <a:lumMod val="65000"/>
                </a:schemeClr>
              </a:solidFill>
              <a:latin typeface="Amazon Ember" panose="02000000000000000000" pitchFamily="2" charset="0"/>
              <a:ea typeface="Amazon Ember" panose="02000000000000000000" pitchFamily="2" charset="0"/>
            </a:rPr>
            <a:t>when:</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Using Spot or Reserved Instances</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Running Windows Clusters</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Needing more granular control for compliance</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Requiring specialized hardware</a:t>
          </a:r>
        </a:p>
      </dsp:txBody>
      <dsp:txXfrm>
        <a:off x="4901859" y="0"/>
        <a:ext cx="7602592" cy="2095763"/>
      </dsp:txXfrm>
    </dsp:sp>
    <dsp:sp modelId="{CA4E9C4A-60D4-47B8-919E-25328A5A0166}">
      <dsp:nvSpPr>
        <dsp:cNvPr id="0" name=""/>
        <dsp:cNvSpPr/>
      </dsp:nvSpPr>
      <dsp:spPr>
        <a:xfrm>
          <a:off x="7315696" y="2744452"/>
          <a:ext cx="3783980" cy="1995965"/>
        </a:xfrm>
        <a:prstGeom prst="upArrow">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0D7FB-83A1-4C66-8169-59DB471A328A}">
      <dsp:nvSpPr>
        <dsp:cNvPr id="0" name=""/>
        <dsp:cNvSpPr/>
      </dsp:nvSpPr>
      <dsp:spPr>
        <a:xfrm>
          <a:off x="108817" y="2894149"/>
          <a:ext cx="7602592" cy="209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6">
                  <a:lumMod val="75000"/>
                </a:schemeClr>
              </a:solidFill>
              <a:latin typeface="Amazon Ember" panose="02000000000000000000" pitchFamily="2" charset="0"/>
              <a:ea typeface="Amazon Ember" panose="02000000000000000000" pitchFamily="2" charset="0"/>
            </a:rPr>
            <a:t>Use </a:t>
          </a:r>
          <a:r>
            <a:rPr lang="en-US" sz="2000" b="1" kern="1200" dirty="0">
              <a:solidFill>
                <a:schemeClr val="accent6">
                  <a:lumMod val="75000"/>
                </a:schemeClr>
              </a:solidFill>
              <a:latin typeface="Amazon Ember" panose="02000000000000000000" pitchFamily="2" charset="0"/>
              <a:ea typeface="Amazon Ember" panose="02000000000000000000" pitchFamily="2" charset="0"/>
              <a:cs typeface="Amazon Ember" charset="0"/>
            </a:rPr>
            <a:t>Fargate</a:t>
          </a:r>
          <a:r>
            <a:rPr lang="en-US" sz="2000" kern="1200" dirty="0">
              <a:solidFill>
                <a:schemeClr val="accent6">
                  <a:lumMod val="75000"/>
                </a:schemeClr>
              </a:solidFill>
              <a:latin typeface="Amazon Ember" panose="02000000000000000000" pitchFamily="2" charset="0"/>
              <a:ea typeface="Amazon Ember" panose="02000000000000000000" pitchFamily="2" charset="0"/>
            </a:rPr>
            <a:t> when:</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Running containers without managing a fleet of EC2 instances</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Needing a quick start for a new app</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Porting a monolithic app</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Dealing with highly variable workloads</a:t>
          </a:r>
        </a:p>
      </dsp:txBody>
      <dsp:txXfrm>
        <a:off x="108817" y="2894149"/>
        <a:ext cx="7602592" cy="20957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4E61-643C-4E8D-9A27-B3CC0128A677}">
      <dsp:nvSpPr>
        <dsp:cNvPr id="0" name=""/>
        <dsp:cNvSpPr/>
      </dsp:nvSpPr>
      <dsp:spPr>
        <a:xfrm rot="21300000">
          <a:off x="581351" y="1994059"/>
          <a:ext cx="11450566" cy="1001794"/>
        </a:xfrm>
        <a:prstGeom prst="mathMinus">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F29CEE-3D52-4579-B59F-6D193864B5AC}">
      <dsp:nvSpPr>
        <dsp:cNvPr id="0" name=""/>
        <dsp:cNvSpPr/>
      </dsp:nvSpPr>
      <dsp:spPr>
        <a:xfrm>
          <a:off x="1513592" y="249495"/>
          <a:ext cx="3783980" cy="1995965"/>
        </a:xfrm>
        <a:prstGeom prst="downArrow">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9A4D0-9C09-4CB9-A289-84475D942918}">
      <dsp:nvSpPr>
        <dsp:cNvPr id="0" name=""/>
        <dsp:cNvSpPr/>
      </dsp:nvSpPr>
      <dsp:spPr>
        <a:xfrm>
          <a:off x="4901859" y="0"/>
          <a:ext cx="7602592" cy="209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5">
                  <a:lumMod val="75000"/>
                </a:schemeClr>
              </a:solidFill>
              <a:latin typeface="Amazon Ember" panose="02000000000000000000" pitchFamily="2" charset="0"/>
              <a:ea typeface="Amazon Ember" panose="02000000000000000000" pitchFamily="2" charset="0"/>
            </a:rPr>
            <a:t>Use </a:t>
          </a:r>
          <a:r>
            <a:rPr lang="en-US" sz="2000" b="1" kern="1200" dirty="0">
              <a:solidFill>
                <a:schemeClr val="accent5">
                  <a:lumMod val="75000"/>
                </a:schemeClr>
              </a:solidFill>
              <a:latin typeface="Amazon Ember" panose="02000000000000000000" pitchFamily="2" charset="0"/>
              <a:ea typeface="Amazon Ember" panose="02000000000000000000" pitchFamily="2" charset="0"/>
              <a:cs typeface="Amazon Ember" charset="0"/>
            </a:rPr>
            <a:t>ECS </a:t>
          </a:r>
          <a:r>
            <a:rPr lang="en-US" sz="2000" kern="1200" dirty="0">
              <a:solidFill>
                <a:schemeClr val="accent5">
                  <a:lumMod val="75000"/>
                </a:schemeClr>
              </a:solidFill>
              <a:latin typeface="Amazon Ember" panose="02000000000000000000" pitchFamily="2" charset="0"/>
              <a:ea typeface="Amazon Ember" panose="02000000000000000000" pitchFamily="2" charset="0"/>
            </a:rPr>
            <a:t>when:</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Using Spot or Reserved Instances</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Running Windows Clusters</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Needing more granular control for compliance</a:t>
          </a:r>
        </a:p>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rPr>
            <a:t>Requiring specialized hardware</a:t>
          </a:r>
        </a:p>
      </dsp:txBody>
      <dsp:txXfrm>
        <a:off x="4901859" y="0"/>
        <a:ext cx="7602592" cy="2095763"/>
      </dsp:txXfrm>
    </dsp:sp>
    <dsp:sp modelId="{CA4E9C4A-60D4-47B8-919E-25328A5A0166}">
      <dsp:nvSpPr>
        <dsp:cNvPr id="0" name=""/>
        <dsp:cNvSpPr/>
      </dsp:nvSpPr>
      <dsp:spPr>
        <a:xfrm>
          <a:off x="7315696" y="2744452"/>
          <a:ext cx="3783980" cy="1995965"/>
        </a:xfrm>
        <a:prstGeom prst="upArrow">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0D7FB-83A1-4C66-8169-59DB471A328A}">
      <dsp:nvSpPr>
        <dsp:cNvPr id="0" name=""/>
        <dsp:cNvSpPr/>
      </dsp:nvSpPr>
      <dsp:spPr>
        <a:xfrm>
          <a:off x="108817" y="2894149"/>
          <a:ext cx="7602592" cy="209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Use </a:t>
          </a:r>
          <a:r>
            <a:rPr lang="en-US" sz="2000" b="1" kern="1200" dirty="0">
              <a:solidFill>
                <a:schemeClr val="bg1">
                  <a:lumMod val="65000"/>
                </a:schemeClr>
              </a:solidFill>
              <a:latin typeface="Amazon Ember" panose="02000000000000000000" pitchFamily="2" charset="0"/>
              <a:ea typeface="Amazon Ember" panose="02000000000000000000" pitchFamily="2" charset="0"/>
              <a:cs typeface="Amazon Ember" charset="0"/>
            </a:rPr>
            <a:t>Fargate</a:t>
          </a:r>
          <a:r>
            <a:rPr lang="en-US" sz="2000" kern="1200" dirty="0">
              <a:solidFill>
                <a:schemeClr val="bg1">
                  <a:lumMod val="65000"/>
                </a:schemeClr>
              </a:solidFill>
              <a:latin typeface="Amazon Ember" panose="02000000000000000000" pitchFamily="2" charset="0"/>
              <a:ea typeface="Amazon Ember" panose="02000000000000000000" pitchFamily="2" charset="0"/>
            </a:rPr>
            <a:t> when:</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Running containers without managing a fleet of EC2 instances</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Needing a quick start for a new app</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Porting a monolithic app</a:t>
          </a:r>
        </a:p>
        <a:p>
          <a:pPr marL="0" lvl="0" indent="0" algn="ctr" defTabSz="889000">
            <a:lnSpc>
              <a:spcPct val="90000"/>
            </a:lnSpc>
            <a:spcBef>
              <a:spcPct val="0"/>
            </a:spcBef>
            <a:spcAft>
              <a:spcPct val="35000"/>
            </a:spcAft>
            <a:buNone/>
          </a:pPr>
          <a:r>
            <a:rPr lang="en-US" sz="2000" kern="1200" dirty="0">
              <a:solidFill>
                <a:schemeClr val="bg1">
                  <a:lumMod val="65000"/>
                </a:schemeClr>
              </a:solidFill>
              <a:latin typeface="Amazon Ember" panose="02000000000000000000" pitchFamily="2" charset="0"/>
              <a:ea typeface="Amazon Ember" panose="02000000000000000000" pitchFamily="2" charset="0"/>
            </a:rPr>
            <a:t>Dealing with highly variable workloads</a:t>
          </a:r>
        </a:p>
      </dsp:txBody>
      <dsp:txXfrm>
        <a:off x="108817" y="2894149"/>
        <a:ext cx="7602592" cy="20957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948266" y="0"/>
          <a:ext cx="5418667" cy="5418667"/>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657599" y="542395"/>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Run applications at scale</a:t>
          </a:r>
        </a:p>
      </dsp:txBody>
      <dsp:txXfrm>
        <a:off x="3704613" y="589409"/>
        <a:ext cx="3428105" cy="869055"/>
      </dsp:txXfrm>
    </dsp:sp>
    <dsp:sp modelId="{9D58B2DC-6B80-43FE-AFE4-22340621DED2}">
      <dsp:nvSpPr>
        <dsp:cNvPr id="0" name=""/>
        <dsp:cNvSpPr/>
      </dsp:nvSpPr>
      <dsp:spPr>
        <a:xfrm>
          <a:off x="3657599" y="1625864"/>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Seamlessly move applications</a:t>
          </a:r>
        </a:p>
      </dsp:txBody>
      <dsp:txXfrm>
        <a:off x="3704613" y="1672878"/>
        <a:ext cx="3428105" cy="869055"/>
      </dsp:txXfrm>
    </dsp:sp>
    <dsp:sp modelId="{1A62FDDC-94B5-4420-BAC4-7022E5A43890}">
      <dsp:nvSpPr>
        <dsp:cNvPr id="0" name=""/>
        <dsp:cNvSpPr/>
      </dsp:nvSpPr>
      <dsp:spPr>
        <a:xfrm>
          <a:off x="3657599" y="2709333"/>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Run anywhere</a:t>
          </a:r>
        </a:p>
      </dsp:txBody>
      <dsp:txXfrm>
        <a:off x="3704613" y="2756347"/>
        <a:ext cx="3428105" cy="869055"/>
      </dsp:txXfrm>
    </dsp:sp>
    <dsp:sp modelId="{6DB8967D-40E6-455D-AD04-CD6191B1E18B}">
      <dsp:nvSpPr>
        <dsp:cNvPr id="0" name=""/>
        <dsp:cNvSpPr/>
      </dsp:nvSpPr>
      <dsp:spPr>
        <a:xfrm>
          <a:off x="3657599" y="3792802"/>
          <a:ext cx="3522133" cy="96308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Add new functionality</a:t>
          </a:r>
        </a:p>
      </dsp:txBody>
      <dsp:txXfrm>
        <a:off x="3704613" y="3839816"/>
        <a:ext cx="3428105" cy="86905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CF92B-2219-496D-BC46-8707A40F36D4}">
      <dsp:nvSpPr>
        <dsp:cNvPr id="0" name=""/>
        <dsp:cNvSpPr/>
      </dsp:nvSpPr>
      <dsp:spPr>
        <a:xfrm>
          <a:off x="9887" y="1026680"/>
          <a:ext cx="1902254" cy="19022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7658C-13E4-4DA9-982A-6EF3560954D1}">
      <dsp:nvSpPr>
        <dsp:cNvPr id="0" name=""/>
        <dsp:cNvSpPr/>
      </dsp:nvSpPr>
      <dsp:spPr>
        <a:xfrm>
          <a:off x="311130" y="2635608"/>
          <a:ext cx="1902254" cy="190225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1</a:t>
          </a:r>
        </a:p>
        <a:p>
          <a:pPr marL="0" lvl="0" indent="0" algn="l" defTabSz="1111250">
            <a:lnSpc>
              <a:spcPct val="90000"/>
            </a:lnSpc>
            <a:spcBef>
              <a:spcPct val="0"/>
            </a:spcBef>
            <a:spcAft>
              <a:spcPct val="35000"/>
            </a:spcAft>
            <a:buNone/>
          </a:pPr>
          <a:r>
            <a:rPr lang="en-US" sz="2500" b="0" kern="1200" dirty="0">
              <a:latin typeface="Amazon Ember" panose="02000000000000000000" pitchFamily="2" charset="0"/>
              <a:ea typeface="Amazon Ember" panose="02000000000000000000" pitchFamily="2" charset="0"/>
              <a:cs typeface="Amazon Ember Light" panose="020B0403020204020204" pitchFamily="34" charset="0"/>
            </a:rPr>
            <a:t>Provision an Amazon EKS cluster</a:t>
          </a:r>
          <a:endParaRPr lang="en-US" sz="2500" b="0" kern="1200" dirty="0"/>
        </a:p>
      </dsp:txBody>
      <dsp:txXfrm>
        <a:off x="366845" y="2691323"/>
        <a:ext cx="1790824" cy="1790824"/>
      </dsp:txXfrm>
    </dsp:sp>
    <dsp:sp modelId="{E8DC73BE-0BC4-4895-9349-E5825014196B}">
      <dsp:nvSpPr>
        <dsp:cNvPr id="0" name=""/>
        <dsp:cNvSpPr/>
      </dsp:nvSpPr>
      <dsp:spPr>
        <a:xfrm>
          <a:off x="2268632" y="1749265"/>
          <a:ext cx="356489" cy="457085"/>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2268632" y="1840682"/>
        <a:ext cx="249542" cy="274251"/>
      </dsp:txXfrm>
    </dsp:sp>
    <dsp:sp modelId="{FD6B7398-C590-4C18-8966-CA94A49A1A79}">
      <dsp:nvSpPr>
        <dsp:cNvPr id="0" name=""/>
        <dsp:cNvSpPr/>
      </dsp:nvSpPr>
      <dsp:spPr>
        <a:xfrm>
          <a:off x="2930683" y="1026680"/>
          <a:ext cx="1902254" cy="19022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3401C3-B394-4976-87F5-714A7D49EDAC}">
      <dsp:nvSpPr>
        <dsp:cNvPr id="0" name=""/>
        <dsp:cNvSpPr/>
      </dsp:nvSpPr>
      <dsp:spPr>
        <a:xfrm>
          <a:off x="3260288" y="2635608"/>
          <a:ext cx="1902254" cy="190225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2</a:t>
          </a:r>
        </a:p>
        <a:p>
          <a:pPr marL="0" lvl="0" indent="0" algn="l" defTabSz="1111250">
            <a:lnSpc>
              <a:spcPct val="90000"/>
            </a:lnSpc>
            <a:spcBef>
              <a:spcPct val="0"/>
            </a:spcBef>
            <a:spcAft>
              <a:spcPct val="35000"/>
            </a:spcAft>
            <a:buNone/>
          </a:pPr>
          <a:r>
            <a:rPr lang="en-US" sz="2500" b="0" kern="1200" dirty="0">
              <a:latin typeface="Amazon Ember" panose="02000000000000000000" pitchFamily="2" charset="0"/>
              <a:ea typeface="Amazon Ember" panose="02000000000000000000" pitchFamily="2" charset="0"/>
              <a:cs typeface="Amazon Ember Light" panose="020B0403020204020204" pitchFamily="34" charset="0"/>
            </a:rPr>
            <a:t>Deploy worker nodes</a:t>
          </a:r>
          <a:endParaRPr lang="en-US" sz="2500" b="0" kern="1200" dirty="0"/>
        </a:p>
      </dsp:txBody>
      <dsp:txXfrm>
        <a:off x="3316003" y="2691323"/>
        <a:ext cx="1790824" cy="1790824"/>
      </dsp:txXfrm>
    </dsp:sp>
    <dsp:sp modelId="{0585B4E7-4925-4846-9636-58548664568C}">
      <dsp:nvSpPr>
        <dsp:cNvPr id="0" name=""/>
        <dsp:cNvSpPr/>
      </dsp:nvSpPr>
      <dsp:spPr>
        <a:xfrm>
          <a:off x="5199355" y="1749265"/>
          <a:ext cx="366416" cy="457085"/>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5199355" y="1840682"/>
        <a:ext cx="256491" cy="274251"/>
      </dsp:txXfrm>
    </dsp:sp>
    <dsp:sp modelId="{CDE76DC7-6E59-433F-9F5F-2E018AF41DF5}">
      <dsp:nvSpPr>
        <dsp:cNvPr id="0" name=""/>
        <dsp:cNvSpPr/>
      </dsp:nvSpPr>
      <dsp:spPr>
        <a:xfrm>
          <a:off x="5879842" y="1026680"/>
          <a:ext cx="1902254" cy="19022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60F067-C1A3-4990-8F53-A7F19EE0423B}">
      <dsp:nvSpPr>
        <dsp:cNvPr id="0" name=""/>
        <dsp:cNvSpPr/>
      </dsp:nvSpPr>
      <dsp:spPr>
        <a:xfrm>
          <a:off x="6209447" y="2635608"/>
          <a:ext cx="1902254" cy="190225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3</a:t>
          </a:r>
        </a:p>
        <a:p>
          <a:pPr marL="0" lvl="0" indent="0" algn="l" defTabSz="1111250">
            <a:lnSpc>
              <a:spcPct val="90000"/>
            </a:lnSpc>
            <a:spcBef>
              <a:spcPct val="0"/>
            </a:spcBef>
            <a:spcAft>
              <a:spcPct val="35000"/>
            </a:spcAft>
            <a:buNone/>
          </a:pPr>
          <a:r>
            <a:rPr lang="en-US" sz="2500" b="0" kern="1200" dirty="0">
              <a:latin typeface="Amazon Ember" panose="02000000000000000000" pitchFamily="2" charset="0"/>
              <a:ea typeface="Amazon Ember" panose="02000000000000000000" pitchFamily="2" charset="0"/>
              <a:cs typeface="Amazon Ember Light" panose="020B0403020204020204" pitchFamily="34" charset="0"/>
            </a:rPr>
            <a:t>Connect to Amazon EKS</a:t>
          </a:r>
          <a:endParaRPr lang="en-US" sz="2500" b="0" kern="1200" dirty="0"/>
        </a:p>
      </dsp:txBody>
      <dsp:txXfrm>
        <a:off x="6265162" y="2691323"/>
        <a:ext cx="1790824" cy="1790824"/>
      </dsp:txXfrm>
    </dsp:sp>
    <dsp:sp modelId="{74BD7A8D-0ADF-459F-A6B8-F4DC7491C820}">
      <dsp:nvSpPr>
        <dsp:cNvPr id="0" name=""/>
        <dsp:cNvSpPr/>
      </dsp:nvSpPr>
      <dsp:spPr>
        <a:xfrm>
          <a:off x="8148513" y="1749265"/>
          <a:ext cx="366416" cy="457085"/>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8148513" y="1840682"/>
        <a:ext cx="256491" cy="274251"/>
      </dsp:txXfrm>
    </dsp:sp>
    <dsp:sp modelId="{F4AA31D0-827E-4E55-813F-649601397AD8}">
      <dsp:nvSpPr>
        <dsp:cNvPr id="0" name=""/>
        <dsp:cNvSpPr/>
      </dsp:nvSpPr>
      <dsp:spPr>
        <a:xfrm>
          <a:off x="8829001" y="1026680"/>
          <a:ext cx="1902254" cy="19022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FBBD97-3D54-47D6-B218-3C13EC36FF20}">
      <dsp:nvSpPr>
        <dsp:cNvPr id="0" name=""/>
        <dsp:cNvSpPr/>
      </dsp:nvSpPr>
      <dsp:spPr>
        <a:xfrm>
          <a:off x="9158606" y="2635608"/>
          <a:ext cx="1902254" cy="190225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kern="1200" dirty="0"/>
            <a:t>4</a:t>
          </a:r>
        </a:p>
        <a:p>
          <a:pPr marL="0" lvl="0" indent="0" algn="l" defTabSz="1111250">
            <a:lnSpc>
              <a:spcPct val="90000"/>
            </a:lnSpc>
            <a:spcBef>
              <a:spcPct val="0"/>
            </a:spcBef>
            <a:spcAft>
              <a:spcPct val="35000"/>
            </a:spcAft>
            <a:buNone/>
          </a:pPr>
          <a:r>
            <a:rPr lang="en-US" sz="2500" b="0" kern="1200" dirty="0">
              <a:latin typeface="Amazon Ember" panose="02000000000000000000" pitchFamily="2" charset="0"/>
              <a:ea typeface="Amazon Ember" panose="02000000000000000000" pitchFamily="2" charset="0"/>
              <a:cs typeface="Amazon Ember Light" panose="020B0403020204020204" pitchFamily="34" charset="0"/>
            </a:rPr>
            <a:t>Run container applications</a:t>
          </a:r>
          <a:endParaRPr lang="en-US" sz="2500" b="0" kern="1200" dirty="0"/>
        </a:p>
      </dsp:txBody>
      <dsp:txXfrm>
        <a:off x="9214321" y="2691323"/>
        <a:ext cx="1790824" cy="17908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948266" y="0"/>
          <a:ext cx="5418667" cy="5418667"/>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657599" y="542395"/>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Amazon elastic container service integration</a:t>
          </a:r>
        </a:p>
      </dsp:txBody>
      <dsp:txXfrm>
        <a:off x="3684464" y="569260"/>
        <a:ext cx="3468403" cy="496603"/>
      </dsp:txXfrm>
    </dsp:sp>
    <dsp:sp modelId="{0D15FF8F-6824-44C6-9040-41C331442A42}">
      <dsp:nvSpPr>
        <dsp:cNvPr id="0" name=""/>
        <dsp:cNvSpPr/>
      </dsp:nvSpPr>
      <dsp:spPr>
        <a:xfrm>
          <a:off x="3657599" y="1161520"/>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Docker support</a:t>
          </a:r>
        </a:p>
      </dsp:txBody>
      <dsp:txXfrm>
        <a:off x="3684464" y="1188385"/>
        <a:ext cx="3468403" cy="496603"/>
      </dsp:txXfrm>
    </dsp:sp>
    <dsp:sp modelId="{C94EBCBA-301E-4790-A9FC-A637D5DC4AD0}">
      <dsp:nvSpPr>
        <dsp:cNvPr id="0" name=""/>
        <dsp:cNvSpPr/>
      </dsp:nvSpPr>
      <dsp:spPr>
        <a:xfrm>
          <a:off x="3657599" y="1780645"/>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High availability and durability</a:t>
          </a:r>
        </a:p>
      </dsp:txBody>
      <dsp:txXfrm>
        <a:off x="3684464" y="1807510"/>
        <a:ext cx="3468403" cy="496603"/>
      </dsp:txXfrm>
    </dsp:sp>
    <dsp:sp modelId="{8907B292-FACD-4FE8-BD96-1D241FB66492}">
      <dsp:nvSpPr>
        <dsp:cNvPr id="0" name=""/>
        <dsp:cNvSpPr/>
      </dsp:nvSpPr>
      <dsp:spPr>
        <a:xfrm>
          <a:off x="3657599" y="2399770"/>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Team collaboration</a:t>
          </a:r>
        </a:p>
      </dsp:txBody>
      <dsp:txXfrm>
        <a:off x="3684464" y="2426635"/>
        <a:ext cx="3468403" cy="496603"/>
      </dsp:txXfrm>
    </dsp:sp>
    <dsp:sp modelId="{3C977000-F634-4606-B5FC-5AD8E067CE8E}">
      <dsp:nvSpPr>
        <dsp:cNvPr id="0" name=""/>
        <dsp:cNvSpPr/>
      </dsp:nvSpPr>
      <dsp:spPr>
        <a:xfrm>
          <a:off x="3657599" y="3018896"/>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Access control</a:t>
          </a:r>
        </a:p>
      </dsp:txBody>
      <dsp:txXfrm>
        <a:off x="3684464" y="3045761"/>
        <a:ext cx="3468403" cy="496603"/>
      </dsp:txXfrm>
    </dsp:sp>
    <dsp:sp modelId="{44C8E0C2-68F8-411E-8EEB-05E9577D2267}">
      <dsp:nvSpPr>
        <dsp:cNvPr id="0" name=""/>
        <dsp:cNvSpPr/>
      </dsp:nvSpPr>
      <dsp:spPr>
        <a:xfrm>
          <a:off x="3657599" y="3638021"/>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Encryption at rest</a:t>
          </a:r>
        </a:p>
      </dsp:txBody>
      <dsp:txXfrm>
        <a:off x="3684464" y="3664886"/>
        <a:ext cx="3468403" cy="496603"/>
      </dsp:txXfrm>
    </dsp:sp>
    <dsp:sp modelId="{9CF015BD-5601-48B2-9CBD-D53D3A76B458}">
      <dsp:nvSpPr>
        <dsp:cNvPr id="0" name=""/>
        <dsp:cNvSpPr/>
      </dsp:nvSpPr>
      <dsp:spPr>
        <a:xfrm>
          <a:off x="3657599" y="4257146"/>
          <a:ext cx="3522133" cy="550333"/>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Third-party integrations</a:t>
          </a:r>
        </a:p>
      </dsp:txBody>
      <dsp:txXfrm>
        <a:off x="3684464" y="4284011"/>
        <a:ext cx="3468403" cy="496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5693434" cy="1383047"/>
        </a:xfrm>
        <a:prstGeom prst="rect">
          <a:avLst/>
        </a:prstGeom>
        <a:solidFill>
          <a:schemeClr val="accent5">
            <a:lumMod val="5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Containers have everything the software needs to run:</a:t>
          </a:r>
        </a:p>
      </dsp:txBody>
      <dsp:txXfrm>
        <a:off x="0" y="0"/>
        <a:ext cx="5693434" cy="1383047"/>
      </dsp:txXfrm>
    </dsp:sp>
    <dsp:sp modelId="{2F54EFDB-08C2-417E-BFFC-8493C9EE257C}">
      <dsp:nvSpPr>
        <dsp:cNvPr id="0" name=""/>
        <dsp:cNvSpPr/>
      </dsp:nvSpPr>
      <dsp:spPr>
        <a:xfrm>
          <a:off x="0" y="1383047"/>
          <a:ext cx="1423358" cy="2904399"/>
        </a:xfrm>
        <a:prstGeom prst="rect">
          <a:avLst/>
        </a:prstGeom>
        <a:solidFill>
          <a:schemeClr val="accent6">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Libraries</a:t>
          </a:r>
        </a:p>
      </dsp:txBody>
      <dsp:txXfrm>
        <a:off x="0" y="1383047"/>
        <a:ext cx="1423358" cy="2904399"/>
      </dsp:txXfrm>
    </dsp:sp>
    <dsp:sp modelId="{401A43B2-E82F-413C-BF15-1385C2210D64}">
      <dsp:nvSpPr>
        <dsp:cNvPr id="0" name=""/>
        <dsp:cNvSpPr/>
      </dsp:nvSpPr>
      <dsp:spPr>
        <a:xfrm>
          <a:off x="1423358" y="1383047"/>
          <a:ext cx="1423358" cy="2904399"/>
        </a:xfrm>
        <a:prstGeom prst="rect">
          <a:avLst/>
        </a:prstGeom>
        <a:solidFill>
          <a:schemeClr val="accent6">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System tools</a:t>
          </a:r>
        </a:p>
      </dsp:txBody>
      <dsp:txXfrm>
        <a:off x="1423358" y="1383047"/>
        <a:ext cx="1423358" cy="2904399"/>
      </dsp:txXfrm>
    </dsp:sp>
    <dsp:sp modelId="{D89256C5-3A58-4C60-9D7B-FF3764429843}">
      <dsp:nvSpPr>
        <dsp:cNvPr id="0" name=""/>
        <dsp:cNvSpPr/>
      </dsp:nvSpPr>
      <dsp:spPr>
        <a:xfrm>
          <a:off x="2846717" y="1383047"/>
          <a:ext cx="1423358" cy="2904399"/>
        </a:xfrm>
        <a:prstGeom prst="rect">
          <a:avLst/>
        </a:prstGeom>
        <a:solidFill>
          <a:schemeClr val="accent6">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Code</a:t>
          </a:r>
        </a:p>
      </dsp:txBody>
      <dsp:txXfrm>
        <a:off x="2846717" y="1383047"/>
        <a:ext cx="1423358" cy="2904399"/>
      </dsp:txXfrm>
    </dsp:sp>
    <dsp:sp modelId="{931F69F0-1FCB-4930-B374-FB82476EBE48}">
      <dsp:nvSpPr>
        <dsp:cNvPr id="0" name=""/>
        <dsp:cNvSpPr/>
      </dsp:nvSpPr>
      <dsp:spPr>
        <a:xfrm>
          <a:off x="4270075" y="1383047"/>
          <a:ext cx="1423358" cy="2904399"/>
        </a:xfrm>
        <a:prstGeom prst="rect">
          <a:avLst/>
        </a:prstGeom>
        <a:solidFill>
          <a:schemeClr val="accent6">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Runtime</a:t>
          </a:r>
        </a:p>
      </dsp:txBody>
      <dsp:txXfrm>
        <a:off x="4270075" y="1383047"/>
        <a:ext cx="1423358" cy="2904399"/>
      </dsp:txXfrm>
    </dsp:sp>
    <dsp:sp modelId="{9F93B5F7-2B16-4606-B88C-2390E7611E4B}">
      <dsp:nvSpPr>
        <dsp:cNvPr id="0" name=""/>
        <dsp:cNvSpPr/>
      </dsp:nvSpPr>
      <dsp:spPr>
        <a:xfrm>
          <a:off x="0" y="4287446"/>
          <a:ext cx="5693434" cy="322711"/>
        </a:xfrm>
        <a:prstGeom prst="rect">
          <a:avLst/>
        </a:prstGeom>
        <a:solidFill>
          <a:schemeClr val="accent5">
            <a:lumMod val="5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01F9E-2905-4607-8A76-6BBF6A822547}">
      <dsp:nvSpPr>
        <dsp:cNvPr id="0" name=""/>
        <dsp:cNvSpPr/>
      </dsp:nvSpPr>
      <dsp:spPr>
        <a:xfrm>
          <a:off x="0" y="25691"/>
          <a:ext cx="9305561"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Container use is growing rapidly</a:t>
          </a:r>
        </a:p>
      </dsp:txBody>
      <dsp:txXfrm>
        <a:off x="46834" y="72525"/>
        <a:ext cx="9211893" cy="865732"/>
      </dsp:txXfrm>
    </dsp:sp>
    <dsp:sp modelId="{941028A7-F22B-41D7-9083-B8B166FA78EC}">
      <dsp:nvSpPr>
        <dsp:cNvPr id="0" name=""/>
        <dsp:cNvSpPr/>
      </dsp:nvSpPr>
      <dsp:spPr>
        <a:xfrm>
          <a:off x="0" y="1100291"/>
          <a:ext cx="9305561"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Container sprawl avoidance</a:t>
          </a:r>
        </a:p>
      </dsp:txBody>
      <dsp:txXfrm>
        <a:off x="46834" y="1147125"/>
        <a:ext cx="9211893" cy="865732"/>
      </dsp:txXfrm>
    </dsp:sp>
    <dsp:sp modelId="{BB33F1AA-DD0A-4BF3-81B8-E8115701C0F1}">
      <dsp:nvSpPr>
        <dsp:cNvPr id="0" name=""/>
        <dsp:cNvSpPr/>
      </dsp:nvSpPr>
      <dsp:spPr>
        <a:xfrm>
          <a:off x="0" y="2174891"/>
          <a:ext cx="9305561"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Version differences</a:t>
          </a:r>
        </a:p>
      </dsp:txBody>
      <dsp:txXfrm>
        <a:off x="46834" y="2221725"/>
        <a:ext cx="9211893" cy="865732"/>
      </dsp:txXfrm>
    </dsp:sp>
    <dsp:sp modelId="{2CD2B707-43E0-4B9C-8D2A-E159C379348D}">
      <dsp:nvSpPr>
        <dsp:cNvPr id="0" name=""/>
        <dsp:cNvSpPr/>
      </dsp:nvSpPr>
      <dsp:spPr>
        <a:xfrm>
          <a:off x="0" y="3249491"/>
          <a:ext cx="9305561"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Ownership</a:t>
          </a:r>
        </a:p>
      </dsp:txBody>
      <dsp:txXfrm>
        <a:off x="46834" y="3296325"/>
        <a:ext cx="9211893" cy="865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BCD5F-8D47-4CF1-9752-3C5313960056}">
      <dsp:nvSpPr>
        <dsp:cNvPr id="0" name=""/>
        <dsp:cNvSpPr/>
      </dsp:nvSpPr>
      <dsp:spPr>
        <a:xfrm>
          <a:off x="0" y="55856"/>
          <a:ext cx="9305561" cy="1310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Bin packing</a:t>
          </a:r>
        </a:p>
      </dsp:txBody>
      <dsp:txXfrm>
        <a:off x="63994" y="119850"/>
        <a:ext cx="9177573" cy="1182942"/>
      </dsp:txXfrm>
    </dsp:sp>
    <dsp:sp modelId="{E3E4414F-D5B9-4774-86F7-5613C5325641}">
      <dsp:nvSpPr>
        <dsp:cNvPr id="0" name=""/>
        <dsp:cNvSpPr/>
      </dsp:nvSpPr>
      <dsp:spPr>
        <a:xfrm>
          <a:off x="0" y="1461826"/>
          <a:ext cx="9305561" cy="1310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Containers that are no longer needed (zombie containers)</a:t>
          </a:r>
        </a:p>
      </dsp:txBody>
      <dsp:txXfrm>
        <a:off x="63994" y="1525820"/>
        <a:ext cx="9177573" cy="1182942"/>
      </dsp:txXfrm>
    </dsp:sp>
    <dsp:sp modelId="{28538E71-A49A-451D-8B9C-1AB91A488EBC}">
      <dsp:nvSpPr>
        <dsp:cNvPr id="0" name=""/>
        <dsp:cNvSpPr/>
      </dsp:nvSpPr>
      <dsp:spPr>
        <a:xfrm>
          <a:off x="0" y="2867796"/>
          <a:ext cx="9305561" cy="1310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Disappearing containers</a:t>
          </a:r>
        </a:p>
      </dsp:txBody>
      <dsp:txXfrm>
        <a:off x="63994" y="2931790"/>
        <a:ext cx="9177573" cy="1182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948266" y="0"/>
          <a:ext cx="5418667" cy="5418667"/>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657599" y="544777"/>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Container management service</a:t>
          </a:r>
          <a:endParaRPr lang="en-US" sz="2000" kern="1200" dirty="0"/>
        </a:p>
      </dsp:txBody>
      <dsp:txXfrm>
        <a:off x="3688907" y="576085"/>
        <a:ext cx="3459517" cy="578734"/>
      </dsp:txXfrm>
    </dsp:sp>
    <dsp:sp modelId="{0D15FF8F-6824-44C6-9040-41C331442A42}">
      <dsp:nvSpPr>
        <dsp:cNvPr id="0" name=""/>
        <dsp:cNvSpPr/>
      </dsp:nvSpPr>
      <dsp:spPr>
        <a:xfrm>
          <a:off x="3657599" y="1257330"/>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Flexible scheduling</a:t>
          </a:r>
          <a:endParaRPr lang="en-US" sz="2000" kern="1200" dirty="0"/>
        </a:p>
      </dsp:txBody>
      <dsp:txXfrm>
        <a:off x="3688907" y="1288638"/>
        <a:ext cx="3459517" cy="578734"/>
      </dsp:txXfrm>
    </dsp:sp>
    <dsp:sp modelId="{C94EBCBA-301E-4790-A9FC-A637D5DC4AD0}">
      <dsp:nvSpPr>
        <dsp:cNvPr id="0" name=""/>
        <dsp:cNvSpPr/>
      </dsp:nvSpPr>
      <dsp:spPr>
        <a:xfrm>
          <a:off x="3657599" y="1987814"/>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Integrated and extensible</a:t>
          </a:r>
          <a:endParaRPr lang="en-US" sz="2000" kern="1200" dirty="0"/>
        </a:p>
      </dsp:txBody>
      <dsp:txXfrm>
        <a:off x="3688907" y="2019122"/>
        <a:ext cx="3459517" cy="578734"/>
      </dsp:txXfrm>
    </dsp:sp>
    <dsp:sp modelId="{8907B292-FACD-4FE8-BD96-1D241FB66492}">
      <dsp:nvSpPr>
        <dsp:cNvPr id="0" name=""/>
        <dsp:cNvSpPr/>
      </dsp:nvSpPr>
      <dsp:spPr>
        <a:xfrm>
          <a:off x="3657599" y="2709333"/>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Security</a:t>
          </a:r>
          <a:endParaRPr lang="en-US" sz="2000" kern="1200" dirty="0"/>
        </a:p>
      </dsp:txBody>
      <dsp:txXfrm>
        <a:off x="3688907" y="2740641"/>
        <a:ext cx="3459517" cy="578734"/>
      </dsp:txXfrm>
    </dsp:sp>
    <dsp:sp modelId="{3C977000-F634-4606-B5FC-5AD8E067CE8E}">
      <dsp:nvSpPr>
        <dsp:cNvPr id="0" name=""/>
        <dsp:cNvSpPr/>
      </dsp:nvSpPr>
      <dsp:spPr>
        <a:xfrm>
          <a:off x="3657599" y="3430852"/>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Performance at scale</a:t>
          </a:r>
          <a:endParaRPr lang="en-US" sz="2000" kern="1200" dirty="0"/>
        </a:p>
      </dsp:txBody>
      <dsp:txXfrm>
        <a:off x="3688907" y="3462160"/>
        <a:ext cx="3459517" cy="578734"/>
      </dsp:txXfrm>
    </dsp:sp>
    <dsp:sp modelId="{44C8E0C2-68F8-411E-8EEB-05E9577D2267}">
      <dsp:nvSpPr>
        <dsp:cNvPr id="0" name=""/>
        <dsp:cNvSpPr/>
      </dsp:nvSpPr>
      <dsp:spPr>
        <a:xfrm>
          <a:off x="3657599" y="4152371"/>
          <a:ext cx="3522133" cy="641350"/>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mazon Ember" panose="02000000000000000000" pitchFamily="2" charset="0"/>
              <a:ea typeface="Amazon Ember" panose="02000000000000000000" pitchFamily="2" charset="0"/>
              <a:cs typeface="Amazon Ember Light" panose="020B0403020204020204" pitchFamily="34" charset="0"/>
            </a:rPr>
            <a:t>Task definitions</a:t>
          </a:r>
          <a:endParaRPr lang="en-US" sz="2000" kern="1200" dirty="0"/>
        </a:p>
      </dsp:txBody>
      <dsp:txXfrm>
        <a:off x="3688907" y="4183679"/>
        <a:ext cx="3459517" cy="5787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948266" y="0"/>
          <a:ext cx="5418667" cy="5418667"/>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657599" y="542395"/>
          <a:ext cx="3522133" cy="77046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No Clusters to Manage</a:t>
          </a:r>
        </a:p>
      </dsp:txBody>
      <dsp:txXfrm>
        <a:off x="3695210" y="580006"/>
        <a:ext cx="3446911" cy="695244"/>
      </dsp:txXfrm>
    </dsp:sp>
    <dsp:sp modelId="{2D39EC22-F5DB-4016-831A-A0EF4DF8782D}">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Seamless Scaling</a:t>
          </a:r>
        </a:p>
      </dsp:txBody>
      <dsp:txXfrm>
        <a:off x="3695210" y="1446781"/>
        <a:ext cx="3446911" cy="695244"/>
      </dsp:txXfrm>
    </dsp:sp>
    <dsp:sp modelId="{1885B48B-A675-4746-90A1-0EEC9B7B1894}">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Integrated with Amazon ECS</a:t>
          </a:r>
        </a:p>
      </dsp:txBody>
      <dsp:txXfrm>
        <a:off x="3695210" y="2313556"/>
        <a:ext cx="3446911" cy="695244"/>
      </dsp:txXfrm>
    </dsp:sp>
    <dsp:sp modelId="{FF535928-C954-4D14-88F7-0954CB0F2073}">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Flexible configuration options</a:t>
          </a:r>
        </a:p>
      </dsp:txBody>
      <dsp:txXfrm>
        <a:off x="3695210" y="3180332"/>
        <a:ext cx="3446911" cy="695244"/>
      </dsp:txXfrm>
    </dsp:sp>
    <dsp:sp modelId="{E9F91A10-5945-45B8-AB71-A268AAED02DD}">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Resource-based pricing</a:t>
          </a:r>
        </a:p>
      </dsp:txBody>
      <dsp:txXfrm>
        <a:off x="3695210" y="4047107"/>
        <a:ext cx="3446911" cy="6952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A1F3E-A044-4F4E-A008-063DA5220C35}">
      <dsp:nvSpPr>
        <dsp:cNvPr id="0" name=""/>
        <dsp:cNvSpPr/>
      </dsp:nvSpPr>
      <dsp:spPr>
        <a:xfrm>
          <a:off x="1865665" y="1125"/>
          <a:ext cx="7700214" cy="65500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b="1" i="0" kern="1200" dirty="0">
              <a:latin typeface="Amazon Ember" charset="0"/>
              <a:ea typeface="Amazon Ember" charset="0"/>
              <a:cs typeface="Amazon Ember" charset="0"/>
            </a:rPr>
            <a:t>ECS Scheduling &amp; Orchestration</a:t>
          </a:r>
        </a:p>
      </dsp:txBody>
      <dsp:txXfrm>
        <a:off x="1884850" y="20310"/>
        <a:ext cx="7661844" cy="616639"/>
      </dsp:txXfrm>
    </dsp:sp>
    <dsp:sp modelId="{CB83CCD0-BAF9-1140-99ED-2528AE9E6535}">
      <dsp:nvSpPr>
        <dsp:cNvPr id="0" name=""/>
        <dsp:cNvSpPr/>
      </dsp:nvSpPr>
      <dsp:spPr>
        <a:xfrm rot="5400000">
          <a:off x="5658459" y="713448"/>
          <a:ext cx="114626" cy="114626"/>
        </a:xfrm>
        <a:prstGeom prst="rightArrow">
          <a:avLst>
            <a:gd name="adj1" fmla="val 66700"/>
            <a:gd name="adj2" fmla="val 50000"/>
          </a:avLst>
        </a:prstGeom>
        <a:solidFill>
          <a:schemeClr val="accent5">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2E4F5CC-2A2A-7C46-8B7D-8B29528368F4}">
      <dsp:nvSpPr>
        <dsp:cNvPr id="0" name=""/>
        <dsp:cNvSpPr/>
      </dsp:nvSpPr>
      <dsp:spPr>
        <a:xfrm>
          <a:off x="1851177" y="885388"/>
          <a:ext cx="7729191" cy="655009"/>
        </a:xfrm>
        <a:prstGeom prst="roundRect">
          <a:avLst>
            <a:gd name="adj" fmla="val 10000"/>
          </a:avLst>
        </a:prstGeom>
        <a:solidFill>
          <a:schemeClr val="accent3">
            <a:lumMod val="20000"/>
            <a:lumOff val="80000"/>
            <a:alpha val="9000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b="1" i="0" kern="1200" dirty="0">
              <a:latin typeface="Amazon Ember" charset="0"/>
              <a:ea typeface="Amazon Ember" charset="0"/>
              <a:cs typeface="Amazon Ember" charset="0"/>
            </a:rPr>
            <a:t>Placement Engine</a:t>
          </a:r>
        </a:p>
      </dsp:txBody>
      <dsp:txXfrm>
        <a:off x="1870362" y="904573"/>
        <a:ext cx="7690821" cy="616639"/>
      </dsp:txXfrm>
    </dsp:sp>
    <dsp:sp modelId="{EEAC775E-8B11-8D41-AB47-CDBB49DCC067}">
      <dsp:nvSpPr>
        <dsp:cNvPr id="0" name=""/>
        <dsp:cNvSpPr/>
      </dsp:nvSpPr>
      <dsp:spPr>
        <a:xfrm rot="5400000">
          <a:off x="5658459" y="1597711"/>
          <a:ext cx="114626" cy="114626"/>
        </a:xfrm>
        <a:prstGeom prst="rightArrow">
          <a:avLst>
            <a:gd name="adj1" fmla="val 66700"/>
            <a:gd name="adj2" fmla="val 50000"/>
          </a:avLst>
        </a:prstGeom>
        <a:solidFill>
          <a:schemeClr val="accent5">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D43DC8D-3F3F-EC41-867A-832578947741}">
      <dsp:nvSpPr>
        <dsp:cNvPr id="0" name=""/>
        <dsp:cNvSpPr/>
      </dsp:nvSpPr>
      <dsp:spPr>
        <a:xfrm>
          <a:off x="1836688" y="1769651"/>
          <a:ext cx="7758169" cy="655009"/>
        </a:xfrm>
        <a:prstGeom prst="roundRect">
          <a:avLst>
            <a:gd name="adj" fmla="val 10000"/>
          </a:avLst>
        </a:prstGeom>
        <a:solidFill>
          <a:schemeClr val="accent3">
            <a:lumMod val="20000"/>
            <a:lumOff val="80000"/>
            <a:alpha val="9000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b="1" i="0" kern="1200" dirty="0">
              <a:latin typeface="Amazon Ember" charset="0"/>
              <a:ea typeface="Amazon Ember" charset="0"/>
              <a:cs typeface="Amazon Ember" charset="0"/>
            </a:rPr>
            <a:t>Cluster Manager</a:t>
          </a:r>
        </a:p>
      </dsp:txBody>
      <dsp:txXfrm>
        <a:off x="1855873" y="1788836"/>
        <a:ext cx="7719799" cy="6166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B66F0-6A13-DC45-A259-F8AA473B39FF}">
      <dsp:nvSpPr>
        <dsp:cNvPr id="0" name=""/>
        <dsp:cNvSpPr/>
      </dsp:nvSpPr>
      <dsp:spPr>
        <a:xfrm>
          <a:off x="0" y="0"/>
          <a:ext cx="2953317" cy="242707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b="1" i="0" kern="1200" dirty="0">
            <a:latin typeface="Amazon Ember" charset="0"/>
            <a:ea typeface="Amazon Ember" charset="0"/>
            <a:cs typeface="Amazon Ember" charset="0"/>
          </a:endParaRPr>
        </a:p>
      </dsp:txBody>
      <dsp:txXfrm>
        <a:off x="0" y="0"/>
        <a:ext cx="2953317" cy="728123"/>
      </dsp:txXfrm>
    </dsp:sp>
    <dsp:sp modelId="{3C853AD5-1238-E04C-A2C8-E8DB1A5AC5D9}">
      <dsp:nvSpPr>
        <dsp:cNvPr id="0" name=""/>
        <dsp:cNvSpPr/>
      </dsp:nvSpPr>
      <dsp:spPr>
        <a:xfrm>
          <a:off x="333868" y="295310"/>
          <a:ext cx="2264839" cy="850468"/>
        </a:xfrm>
        <a:prstGeom prst="roundRect">
          <a:avLst>
            <a:gd name="adj" fmla="val 10000"/>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charset="0"/>
              <a:ea typeface="Amazon Ember" charset="0"/>
              <a:cs typeface="Amazon Ember" charset="0"/>
            </a:rPr>
            <a:t>Task</a:t>
          </a:r>
        </a:p>
      </dsp:txBody>
      <dsp:txXfrm>
        <a:off x="358777" y="320219"/>
        <a:ext cx="2215021" cy="800650"/>
      </dsp:txXfrm>
    </dsp:sp>
    <dsp:sp modelId="{8BC31DE4-E39D-7C41-A37C-9D4A40282277}">
      <dsp:nvSpPr>
        <dsp:cNvPr id="0" name=""/>
        <dsp:cNvSpPr/>
      </dsp:nvSpPr>
      <dsp:spPr>
        <a:xfrm>
          <a:off x="300224" y="1316237"/>
          <a:ext cx="2362653"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ECS Agent</a:t>
          </a:r>
        </a:p>
      </dsp:txBody>
      <dsp:txXfrm>
        <a:off x="306372" y="1322385"/>
        <a:ext cx="2350357" cy="197614"/>
      </dsp:txXfrm>
    </dsp:sp>
    <dsp:sp modelId="{D703EADE-BB46-DA45-AC39-D01B0F33F356}">
      <dsp:nvSpPr>
        <dsp:cNvPr id="0" name=""/>
        <dsp:cNvSpPr/>
      </dsp:nvSpPr>
      <dsp:spPr>
        <a:xfrm>
          <a:off x="300224" y="1694987"/>
          <a:ext cx="2362653"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Docker Agent</a:t>
          </a:r>
        </a:p>
      </dsp:txBody>
      <dsp:txXfrm>
        <a:off x="306372" y="1701135"/>
        <a:ext cx="2350357" cy="197614"/>
      </dsp:txXfrm>
    </dsp:sp>
    <dsp:sp modelId="{9AAB9A96-692D-924C-9ECC-89FDC458787C}">
      <dsp:nvSpPr>
        <dsp:cNvPr id="0" name=""/>
        <dsp:cNvSpPr/>
      </dsp:nvSpPr>
      <dsp:spPr>
        <a:xfrm>
          <a:off x="296515" y="2058251"/>
          <a:ext cx="2362653"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ECS AMI</a:t>
          </a:r>
        </a:p>
      </dsp:txBody>
      <dsp:txXfrm>
        <a:off x="302663" y="2064399"/>
        <a:ext cx="2350357" cy="1976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B66F0-6A13-DC45-A259-F8AA473B39FF}">
      <dsp:nvSpPr>
        <dsp:cNvPr id="0" name=""/>
        <dsp:cNvSpPr/>
      </dsp:nvSpPr>
      <dsp:spPr>
        <a:xfrm>
          <a:off x="2895" y="0"/>
          <a:ext cx="2962113" cy="2427078"/>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endParaRPr>
        </a:p>
      </dsp:txBody>
      <dsp:txXfrm>
        <a:off x="2895" y="0"/>
        <a:ext cx="2962113" cy="728123"/>
      </dsp:txXfrm>
    </dsp:sp>
    <dsp:sp modelId="{3C853AD5-1238-E04C-A2C8-E8DB1A5AC5D9}">
      <dsp:nvSpPr>
        <dsp:cNvPr id="0" name=""/>
        <dsp:cNvSpPr/>
      </dsp:nvSpPr>
      <dsp:spPr>
        <a:xfrm>
          <a:off x="363062" y="283052"/>
          <a:ext cx="2271585" cy="850468"/>
        </a:xfrm>
        <a:prstGeom prst="roundRect">
          <a:avLst>
            <a:gd name="adj" fmla="val 10000"/>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mazon Ember" charset="0"/>
              <a:ea typeface="Amazon Ember" charset="0"/>
              <a:cs typeface="Amazon Ember" charset="0"/>
            </a:rPr>
            <a:t>Task</a:t>
          </a:r>
        </a:p>
      </dsp:txBody>
      <dsp:txXfrm>
        <a:off x="387971" y="307961"/>
        <a:ext cx="2221767" cy="800650"/>
      </dsp:txXfrm>
    </dsp:sp>
    <dsp:sp modelId="{8BC31DE4-E39D-7C41-A37C-9D4A40282277}">
      <dsp:nvSpPr>
        <dsp:cNvPr id="0" name=""/>
        <dsp:cNvSpPr/>
      </dsp:nvSpPr>
      <dsp:spPr>
        <a:xfrm>
          <a:off x="312943" y="1300987"/>
          <a:ext cx="2369690"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ECS Agent</a:t>
          </a:r>
        </a:p>
      </dsp:txBody>
      <dsp:txXfrm>
        <a:off x="319091" y="1307135"/>
        <a:ext cx="2357394" cy="197614"/>
      </dsp:txXfrm>
    </dsp:sp>
    <dsp:sp modelId="{D703EADE-BB46-DA45-AC39-D01B0F33F356}">
      <dsp:nvSpPr>
        <dsp:cNvPr id="0" name=""/>
        <dsp:cNvSpPr/>
      </dsp:nvSpPr>
      <dsp:spPr>
        <a:xfrm>
          <a:off x="312943" y="1664487"/>
          <a:ext cx="2369690"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Docker Agent</a:t>
          </a:r>
        </a:p>
      </dsp:txBody>
      <dsp:txXfrm>
        <a:off x="319091" y="1670635"/>
        <a:ext cx="2357394" cy="197614"/>
      </dsp:txXfrm>
    </dsp:sp>
    <dsp:sp modelId="{9AAB9A96-692D-924C-9ECC-89FDC458787C}">
      <dsp:nvSpPr>
        <dsp:cNvPr id="0" name=""/>
        <dsp:cNvSpPr/>
      </dsp:nvSpPr>
      <dsp:spPr>
        <a:xfrm>
          <a:off x="312280" y="2027751"/>
          <a:ext cx="2369690" cy="209910"/>
        </a:xfrm>
        <a:prstGeom prst="roundRect">
          <a:avLst>
            <a:gd name="adj" fmla="val 1000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charset="0"/>
              <a:ea typeface="Amazon Ember" charset="0"/>
              <a:cs typeface="Amazon Ember" charset="0"/>
            </a:rPr>
            <a:t>ECS AMI</a:t>
          </a:r>
        </a:p>
      </dsp:txBody>
      <dsp:txXfrm>
        <a:off x="318428" y="2033899"/>
        <a:ext cx="2357394" cy="1976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7B40F-7409-4AAC-956C-53631AA7F58B}"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C0C22-24C7-42DC-BE92-395EB6AECDD6}" type="slidenum">
              <a:rPr lang="en-US" smtClean="0"/>
              <a:t>‹#›</a:t>
            </a:fld>
            <a:endParaRPr lang="en-US"/>
          </a:p>
        </p:txBody>
      </p:sp>
    </p:spTree>
    <p:extLst>
      <p:ext uri="{BB962C8B-B14F-4D97-AF65-F5344CB8AC3E}">
        <p14:creationId xmlns:p14="http://schemas.microsoft.com/office/powerpoint/2010/main" val="381913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docker.com/engine/reference/commandline/cl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orldshipping.org/educational-resour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module will now explore containers on AWS</a:t>
            </a:r>
            <a:r>
              <a:rPr lang="en-US" sz="1000" baseline="0" dirty="0"/>
              <a:t> and how they can be used in systems operations.</a:t>
            </a:r>
            <a:endParaRPr lang="en-US" sz="1000" dirty="0"/>
          </a:p>
        </p:txBody>
      </p:sp>
    </p:spTree>
    <p:extLst>
      <p:ext uri="{BB962C8B-B14F-4D97-AF65-F5344CB8AC3E}">
        <p14:creationId xmlns:p14="http://schemas.microsoft.com/office/powerpoint/2010/main" val="110815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list summarizes</a:t>
            </a:r>
            <a:r>
              <a:rPr lang="en-US" baseline="0" dirty="0"/>
              <a:t> some of the important benefits of Docker containers:</a:t>
            </a:r>
          </a:p>
          <a:p>
            <a:pPr marL="171450" indent="-171450">
              <a:buFont typeface="Arial" panose="020B0604020202020204" pitchFamily="34" charset="0"/>
              <a:buChar char="•"/>
            </a:pPr>
            <a:r>
              <a:rPr lang="en-US" baseline="0" dirty="0"/>
              <a:t>Docker is a portable runtime application environment. </a:t>
            </a:r>
          </a:p>
          <a:p>
            <a:pPr marL="171450" indent="-171450">
              <a:buFont typeface="Arial" panose="020B0604020202020204" pitchFamily="34" charset="0"/>
              <a:buChar char="•"/>
            </a:pPr>
            <a:r>
              <a:rPr lang="en-US" baseline="0" dirty="0"/>
              <a:t>You can package an application and its dependencies into a single, immutable artifact that is called an </a:t>
            </a:r>
            <a:r>
              <a:rPr lang="en-US" i="1" baseline="0" dirty="0"/>
              <a:t>image</a:t>
            </a:r>
            <a:r>
              <a:rPr lang="en-US" baseline="0" dirty="0"/>
              <a:t>.</a:t>
            </a:r>
          </a:p>
          <a:p>
            <a:pPr marL="171450" indent="-171450">
              <a:buFont typeface="Arial" panose="020B0604020202020204" pitchFamily="34" charset="0"/>
              <a:buChar char="•"/>
            </a:pPr>
            <a:r>
              <a:rPr lang="en-US" baseline="0" dirty="0"/>
              <a:t>After you create a container image, it can go anywhere that Docker is supported.</a:t>
            </a:r>
          </a:p>
          <a:p>
            <a:pPr marL="171450" indent="-171450">
              <a:buFont typeface="Arial" panose="020B0604020202020204" pitchFamily="34" charset="0"/>
              <a:buChar char="•"/>
            </a:pPr>
            <a:r>
              <a:rPr lang="en-US" baseline="0" dirty="0"/>
              <a:t>You can run different application versions with different dependencies simultaneously.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These benefits lead to much faster development and deployment cycles, and better resource utilization and efficiency. All of these abilities are related to agility.</a:t>
            </a:r>
            <a:endParaRPr lang="en-US" dirty="0"/>
          </a:p>
        </p:txBody>
      </p:sp>
    </p:spTree>
    <p:extLst>
      <p:ext uri="{BB962C8B-B14F-4D97-AF65-F5344CB8AC3E}">
        <p14:creationId xmlns:p14="http://schemas.microsoft.com/office/powerpoint/2010/main" val="1150731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86100"/>
          </a:xfrm>
        </p:spPr>
        <p:txBody>
          <a:bodyPr/>
          <a:lstStyle/>
          <a:p>
            <a:pPr marL="0" marR="0" lvl="0" indent="0" algn="l" defTabSz="914400" rtl="0" eaLnBrk="1" fontAlgn="auto" latinLnBrk="0" hangingPunct="1">
              <a:buClrTx/>
              <a:buSzTx/>
              <a:buFont typeface="Arial" panose="020B0604020202020204" pitchFamily="34" charset="0"/>
              <a:buNone/>
              <a:tabLst/>
              <a:defRPr/>
            </a:pPr>
            <a:r>
              <a:rPr lang="en-US" b="0" i="0" kern="1200" dirty="0">
                <a:solidFill>
                  <a:schemeClr val="tx1"/>
                </a:solidFill>
                <a:effectLst/>
                <a:latin typeface="+mn-lt"/>
                <a:ea typeface="+mn-ea"/>
                <a:cs typeface="+mn-cs"/>
              </a:rPr>
              <a:t>Docker</a:t>
            </a:r>
            <a:r>
              <a:rPr lang="en-US" b="0" i="0" kern="1200" baseline="0" dirty="0">
                <a:solidFill>
                  <a:schemeClr val="tx1"/>
                </a:solidFill>
                <a:effectLst/>
                <a:latin typeface="+mn-lt"/>
                <a:ea typeface="+mn-ea"/>
                <a:cs typeface="+mn-cs"/>
              </a:rPr>
              <a:t> c</a:t>
            </a:r>
            <a:r>
              <a:rPr lang="en-US" b="0" i="0" kern="1200" dirty="0">
                <a:solidFill>
                  <a:schemeClr val="tx1"/>
                </a:solidFill>
                <a:effectLst/>
                <a:latin typeface="+mn-lt"/>
                <a:ea typeface="+mn-ea"/>
                <a:cs typeface="+mn-cs"/>
              </a:rPr>
              <a:t>ontainers are created from read-only templates, which are called </a:t>
            </a:r>
            <a:r>
              <a:rPr lang="en-US" b="0" i="1" kern="1200" dirty="0">
                <a:solidFill>
                  <a:schemeClr val="tx1"/>
                </a:solidFill>
                <a:effectLst/>
                <a:latin typeface="+mn-lt"/>
                <a:ea typeface="+mn-ea"/>
                <a:cs typeface="+mn-cs"/>
              </a:rPr>
              <a:t>container images</a:t>
            </a:r>
            <a:r>
              <a:rPr lang="en-US" b="0" i="0" kern="1200" dirty="0">
                <a:solidFill>
                  <a:schemeClr val="tx1"/>
                </a:solidFill>
                <a:effectLst/>
                <a:latin typeface="+mn-lt"/>
                <a:ea typeface="+mn-ea"/>
                <a:cs typeface="+mn-cs"/>
              </a:rPr>
              <a:t>. </a:t>
            </a:r>
            <a:r>
              <a:rPr lang="en-US" b="0" i="0" kern="1200" baseline="0" dirty="0">
                <a:solidFill>
                  <a:schemeClr val="tx1"/>
                </a:solidFill>
                <a:effectLst/>
                <a:latin typeface="+mn-lt"/>
                <a:ea typeface="+mn-ea"/>
                <a:cs typeface="+mn-cs"/>
              </a:rPr>
              <a:t>Images are </a:t>
            </a:r>
            <a:r>
              <a:rPr lang="en-US" baseline="0" dirty="0"/>
              <a:t>immutable and highly portable. You can port an image to any environment that supports Docker. Images are composed of layers.</a:t>
            </a:r>
          </a:p>
          <a:p>
            <a:pPr marL="0" marR="0" lvl="0" indent="0" algn="l" defTabSz="914400" rtl="0" eaLnBrk="1" fontAlgn="auto" latinLnBrk="0" hangingPunct="1">
              <a:buClrTx/>
              <a:buSzTx/>
              <a:buFont typeface="Arial" panose="020B0604020202020204" pitchFamily="34" charset="0"/>
              <a:buNone/>
              <a:tabLst/>
              <a:defRPr/>
            </a:pPr>
            <a:endParaRPr lang="en-US" baseline="0" dirty="0"/>
          </a:p>
          <a:p>
            <a:pPr marL="0" marR="0" lvl="0" indent="0" algn="l" defTabSz="914400" rtl="0" eaLnBrk="1" fontAlgn="auto" latinLnBrk="0" hangingPunct="1">
              <a:buClrTx/>
              <a:buSzTx/>
              <a:buFontTx/>
              <a:buNone/>
              <a:tabLst/>
              <a:defRPr/>
            </a:pPr>
            <a:r>
              <a:rPr lang="en-US" b="0" i="0" kern="1200" dirty="0">
                <a:solidFill>
                  <a:schemeClr val="tx1"/>
                </a:solidFill>
                <a:effectLst/>
                <a:latin typeface="+mn-lt"/>
                <a:ea typeface="+mn-ea"/>
                <a:cs typeface="+mn-cs"/>
              </a:rPr>
              <a:t>Images are built from a </a:t>
            </a:r>
            <a:r>
              <a:rPr lang="en-US" b="0" i="1" kern="1200" dirty="0">
                <a:solidFill>
                  <a:schemeClr val="tx1"/>
                </a:solidFill>
                <a:effectLst/>
                <a:latin typeface="+mn-lt"/>
                <a:ea typeface="+mn-ea"/>
                <a:cs typeface="+mn-cs"/>
              </a:rPr>
              <a:t>Dockerfile</a:t>
            </a:r>
            <a:r>
              <a:rPr lang="en-US" b="0" i="0" kern="1200" dirty="0">
                <a:solidFill>
                  <a:schemeClr val="tx1"/>
                </a:solidFill>
                <a:effectLst/>
                <a:latin typeface="+mn-lt"/>
                <a:ea typeface="+mn-ea"/>
                <a:cs typeface="+mn-cs"/>
              </a:rPr>
              <a:t>, which is a </a:t>
            </a:r>
            <a:r>
              <a:rPr lang="en-US" b="0" i="0" kern="1200" dirty="0">
                <a:solidFill>
                  <a:srgbClr val="000000"/>
                </a:solidFill>
                <a:effectLst/>
                <a:latin typeface="+mn-lt"/>
                <a:ea typeface="+mn-ea"/>
                <a:cs typeface="+mn-cs"/>
              </a:rPr>
              <a:t>plain text</a:t>
            </a:r>
            <a:r>
              <a:rPr lang="en-US" b="0" i="0" kern="1200" dirty="0">
                <a:solidFill>
                  <a:schemeClr val="tx1"/>
                </a:solidFill>
                <a:effectLst/>
                <a:latin typeface="+mn-lt"/>
                <a:ea typeface="+mn-ea"/>
                <a:cs typeface="+mn-cs"/>
              </a:rPr>
              <a:t> file that specifies all of the components that are included in the container. Instructions in the Dockerfile create layers in the container image. </a:t>
            </a:r>
          </a:p>
          <a:p>
            <a:pPr marL="0" marR="0" lvl="0" indent="0" algn="l" defTabSz="914400" rtl="0" eaLnBrk="1" fontAlgn="auto" latinLnBrk="0" hangingPunct="1">
              <a:buClrTx/>
              <a:buSzTx/>
              <a:buFontTx/>
              <a:buNone/>
              <a:tabLst/>
              <a:defRPr/>
            </a:pPr>
            <a:endParaRPr lang="en-US" b="0" i="0" kern="1200" dirty="0">
              <a:solidFill>
                <a:schemeClr val="tx1"/>
              </a:solidFill>
              <a:effectLst/>
              <a:latin typeface="+mn-lt"/>
              <a:ea typeface="+mn-ea"/>
              <a:cs typeface="+mn-cs"/>
            </a:endParaRPr>
          </a:p>
          <a:p>
            <a:pPr marL="0" marR="0" lvl="0" indent="0" algn="l" defTabSz="914400" rtl="0" eaLnBrk="1" fontAlgn="auto" latinLnBrk="0" hangingPunct="1">
              <a:buClrTx/>
              <a:buSzTx/>
              <a:buFontTx/>
              <a:buNone/>
              <a:tabLst/>
              <a:defRPr/>
            </a:pPr>
            <a:r>
              <a:rPr lang="en-US" baseline="0" dirty="0"/>
              <a:t>You can create images from scratch, or you can use images that others created and published to a public or private container registry. </a:t>
            </a:r>
            <a:endParaRPr lang="en-US" b="0" i="0" kern="1200" dirty="0">
              <a:solidFill>
                <a:schemeClr val="tx1"/>
              </a:solidFill>
              <a:effectLst/>
              <a:latin typeface="+mn-lt"/>
              <a:ea typeface="+mn-ea"/>
              <a:cs typeface="+mn-cs"/>
            </a:endParaRPr>
          </a:p>
          <a:p>
            <a:pPr marL="0" marR="0" lvl="0" indent="0" algn="l" defTabSz="914400" rtl="0" eaLnBrk="1" fontAlgn="auto" latinLnBrk="0" hangingPunct="1">
              <a:buClrTx/>
              <a:buSzTx/>
              <a:buFontTx/>
              <a:buNone/>
              <a:tabLst/>
              <a:defRPr/>
            </a:pPr>
            <a:endParaRPr lang="en-US" baseline="0" dirty="0"/>
          </a:p>
          <a:p>
            <a:pPr marL="0" marR="0" lvl="0" indent="0" algn="l" defTabSz="914400" rtl="0" eaLnBrk="1" fontAlgn="auto" latinLnBrk="0" hangingPunct="1">
              <a:buClrTx/>
              <a:buSzTx/>
              <a:buFontTx/>
              <a:buNone/>
              <a:tabLst/>
              <a:defRPr/>
            </a:pPr>
            <a:r>
              <a:rPr lang="en-US" baseline="0" dirty="0"/>
              <a:t>An image is usually based on another image, with some customization. For example, you might build an image that’s based on the Ubuntu Linux image in the registry. </a:t>
            </a:r>
            <a:r>
              <a:rPr lang="en-US" dirty="0"/>
              <a:t>The image could</a:t>
            </a:r>
            <a:r>
              <a:rPr lang="en-US" baseline="0" dirty="0"/>
              <a:t> also install a web server and your application, in addition to the essential configuration details to make your application run.</a:t>
            </a:r>
          </a:p>
          <a:p>
            <a:pPr marL="0" marR="0" lvl="0" indent="0" algn="l" defTabSz="914400" rtl="0" eaLnBrk="1" fontAlgn="auto" latinLnBrk="0" hangingPunct="1">
              <a:buClrTx/>
              <a:buSzTx/>
              <a:buFontTx/>
              <a:buNone/>
              <a:tabLst/>
              <a:defRPr/>
            </a:pPr>
            <a:endParaRPr lang="en-US" baseline="0" dirty="0"/>
          </a:p>
          <a:p>
            <a:pPr marL="0" indent="0">
              <a:buFont typeface="Arial" panose="020B0604020202020204" pitchFamily="34" charset="0"/>
              <a:buNone/>
            </a:pPr>
            <a:r>
              <a:rPr lang="en-US" baseline="0" dirty="0"/>
              <a:t>A </a:t>
            </a:r>
            <a:r>
              <a:rPr lang="en-US" i="1" baseline="0" dirty="0"/>
              <a:t>container</a:t>
            </a:r>
            <a:r>
              <a:rPr lang="en-US" baseline="0" dirty="0"/>
              <a:t> is a runnable instance of an image. You can create one container or several containers based on that image.</a:t>
            </a:r>
          </a:p>
          <a:p>
            <a:pPr marL="0" indent="0">
              <a:buFont typeface="Arial" panose="020B0604020202020204" pitchFamily="34" charset="0"/>
              <a:buNone/>
            </a:pPr>
            <a:endParaRPr lang="en-US" baseline="0" dirty="0"/>
          </a:p>
          <a:p>
            <a:pPr marL="0" marR="0" lvl="0" indent="0" algn="l" defTabSz="914400" rtl="0" eaLnBrk="1" fontAlgn="auto" latinLnBrk="0" hangingPunct="1">
              <a:buClrTx/>
              <a:buSzTx/>
              <a:buFont typeface="Arial" panose="020B0604020202020204" pitchFamily="34" charset="0"/>
              <a:buNone/>
              <a:tabLst/>
              <a:defRPr/>
            </a:pPr>
            <a:r>
              <a:rPr lang="en-US" baseline="0" dirty="0"/>
              <a:t>Each container has a thin, read/write layer on top of the existing image when it is instantiated. This architecture is what makes the actual process of instantiating the containers fast. Most of the actual work is read-only because of the file system layers. The read/write layer of the container enables your applications to function properly while they are running, but it’s not designed for long-term data storage. Persistent data should be stored in a volume somewhere. Consider a container as a discrete compute unit, not a storage unit.</a:t>
            </a:r>
            <a:endParaRPr lang="en-US" dirty="0"/>
          </a:p>
        </p:txBody>
      </p:sp>
    </p:spTree>
    <p:extLst>
      <p:ext uri="{BB962C8B-B14F-4D97-AF65-F5344CB8AC3E}">
        <p14:creationId xmlns:p14="http://schemas.microsoft.com/office/powerpoint/2010/main" val="307698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 the graphic on the left, a single host operating system</a:t>
            </a:r>
            <a:r>
              <a:rPr lang="en-US" sz="1000" baseline="0" dirty="0"/>
              <a:t> </a:t>
            </a:r>
            <a:r>
              <a:rPr lang="en-US" sz="1000" dirty="0"/>
              <a:t>has Docker installed on it, and it also has three applications that run in three separate containers. Each container relies on the virtualized operating system provided by Docker, but each container also has its own isolated binaries and software dependency libraries.</a:t>
            </a:r>
          </a:p>
          <a:p>
            <a:endParaRPr lang="en-US" sz="1000" dirty="0"/>
          </a:p>
          <a:p>
            <a:r>
              <a:rPr lang="en-US" sz="1000" dirty="0"/>
              <a:t>In the graphic on the right, four applications are hosted across three guest operating systems.</a:t>
            </a:r>
            <a:r>
              <a:rPr lang="en-US" sz="1000" baseline="0" dirty="0"/>
              <a:t> Each </a:t>
            </a:r>
            <a:r>
              <a:rPr lang="en-US" sz="1000" dirty="0"/>
              <a:t>guest OS could be an Amazon EC2 instance. Applications A and B are hosted on a single guest OS. Application C is hosted on a separate guest OS.</a:t>
            </a:r>
            <a:r>
              <a:rPr lang="en-US" sz="1000" baseline="0" dirty="0"/>
              <a:t> </a:t>
            </a:r>
            <a:r>
              <a:rPr lang="en-US" sz="1000" dirty="0"/>
              <a:t>Application D runs in a non-container environment on a virtual machine, and</a:t>
            </a:r>
            <a:r>
              <a:rPr lang="en-US" sz="1000" baseline="0" dirty="0"/>
              <a:t> as the graphic indicates,</a:t>
            </a:r>
            <a:r>
              <a:rPr lang="en-US" sz="1000" dirty="0"/>
              <a:t> it</a:t>
            </a:r>
            <a:r>
              <a:rPr lang="en-US" sz="1000" baseline="0" dirty="0"/>
              <a:t> does not use Docker.</a:t>
            </a:r>
          </a:p>
          <a:p>
            <a:endParaRPr lang="en-US" sz="1000" baseline="0" dirty="0"/>
          </a:p>
          <a:p>
            <a:r>
              <a:rPr lang="en-US" sz="1000" b="1" baseline="0" dirty="0"/>
              <a:t>NOTE: </a:t>
            </a:r>
            <a:r>
              <a:rPr lang="en-US" sz="1000" baseline="0" dirty="0"/>
              <a:t>You can have a single application that spans multiple containers, which is not depicted in this graphic. You will commonly see deployments where multiple containers run on a single installation of Docker, as indicated by Guest OS #1, with Applications A and B.</a:t>
            </a:r>
            <a:endParaRPr lang="en-US" sz="1000" dirty="0"/>
          </a:p>
        </p:txBody>
      </p:sp>
    </p:spTree>
    <p:extLst>
      <p:ext uri="{BB962C8B-B14F-4D97-AF65-F5344CB8AC3E}">
        <p14:creationId xmlns:p14="http://schemas.microsoft.com/office/powerpoint/2010/main" val="1450846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build your own image, you create a </a:t>
            </a:r>
            <a:r>
              <a:rPr lang="en-US" i="0" baseline="0" dirty="0"/>
              <a:t>Dockerfile</a:t>
            </a:r>
            <a:r>
              <a:rPr lang="en-US" baseline="0" dirty="0"/>
              <a:t> by using a simple syntax to define how to create the image and run it. </a:t>
            </a:r>
            <a:r>
              <a:rPr lang="en-US" b="0" i="0" kern="1200" dirty="0">
                <a:solidFill>
                  <a:schemeClr val="tx1"/>
                </a:solidFill>
                <a:effectLst/>
                <a:latin typeface="+mn-lt"/>
                <a:ea typeface="+mn-ea"/>
                <a:cs typeface="+mn-cs"/>
              </a:rPr>
              <a:t>Each instruction in a Dockerfile creates</a:t>
            </a:r>
            <a:r>
              <a:rPr lang="en-US" b="0" i="0" kern="1200" baseline="0" dirty="0">
                <a:solidFill>
                  <a:schemeClr val="tx1"/>
                </a:solidFill>
                <a:effectLst/>
                <a:latin typeface="+mn-lt"/>
                <a:ea typeface="+mn-ea"/>
                <a:cs typeface="+mn-cs"/>
              </a:rPr>
              <a:t> a read-only layer in the image.</a:t>
            </a:r>
            <a:r>
              <a:rPr lang="en-US" b="0" i="0" kern="1200" dirty="0">
                <a:solidFill>
                  <a:schemeClr val="tx1"/>
                </a:solidFill>
                <a:effectLst/>
                <a:latin typeface="+mn-lt"/>
                <a:ea typeface="+mn-ea"/>
                <a:cs typeface="+mn-cs"/>
              </a:rPr>
              <a:t> </a:t>
            </a:r>
          </a:p>
          <a:p>
            <a:endParaRPr lang="en-US" b="0" i="0" kern="1200" baseline="0" dirty="0">
              <a:solidFill>
                <a:schemeClr val="tx1"/>
              </a:solidFill>
              <a:effectLst/>
              <a:latin typeface="+mn-lt"/>
              <a:ea typeface="+mn-ea"/>
              <a:cs typeface="+mn-cs"/>
            </a:endParaRPr>
          </a:p>
          <a:p>
            <a:r>
              <a:rPr lang="en-US" baseline="0" dirty="0"/>
              <a:t>In this simple example, you start with the Ubuntu latest image that is already created for you, and hosted on Docker Hub or some other site. The only thing that you do is add a command to echo the message </a:t>
            </a:r>
            <a:r>
              <a:rPr lang="en-US" i="1" baseline="0" dirty="0"/>
              <a:t>Hello World! </a:t>
            </a:r>
            <a:r>
              <a:rPr lang="en-US" baseline="0" dirty="0"/>
              <a:t>after the container is instantiated.</a:t>
            </a:r>
          </a:p>
        </p:txBody>
      </p:sp>
    </p:spTree>
    <p:extLst>
      <p:ext uri="{BB962C8B-B14F-4D97-AF65-F5344CB8AC3E}">
        <p14:creationId xmlns:p14="http://schemas.microsoft.com/office/powerpoint/2010/main" val="276588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slightly more involved example, in which you want to run a Java application. You start with the open Java Development Kit (JDK) version 8 image. You copy the .jar file that contains your code from your system to the container and then call Java to run your code. When this container is instantiated, it runs the Java application.</a:t>
            </a:r>
          </a:p>
        </p:txBody>
      </p:sp>
    </p:spTree>
    <p:extLst>
      <p:ext uri="{BB962C8B-B14F-4D97-AF65-F5344CB8AC3E}">
        <p14:creationId xmlns:p14="http://schemas.microsoft.com/office/powerpoint/2010/main" val="97988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more real-world example of a Dockerfile. You start with the CentOS 7 image. Next, you update the OS and install Apache. Then, you expose Port 80. Finally, you copy the shell script for your application and give it run permissions. After the container is instantiated, the command will run the shell script.</a:t>
            </a:r>
          </a:p>
        </p:txBody>
      </p:sp>
    </p:spTree>
    <p:extLst>
      <p:ext uri="{BB962C8B-B14F-4D97-AF65-F5344CB8AC3E}">
        <p14:creationId xmlns:p14="http://schemas.microsoft.com/office/powerpoint/2010/main" val="2122241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example shows what the previous example looks like in terms of layers. Each instruction in the Dockerfile creates a layer.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The first layer, starting from the bottom of the diagram, is the base layer</a:t>
            </a:r>
          </a:p>
          <a:p>
            <a:pPr marL="171450" indent="-171450">
              <a:buFont typeface="Arial" panose="020B0604020202020204" pitchFamily="34" charset="0"/>
              <a:buChar char="•"/>
            </a:pPr>
            <a:r>
              <a:rPr lang="en-US" baseline="0" dirty="0"/>
              <a:t>The next layer includes the software update and the Apache installation. </a:t>
            </a:r>
          </a:p>
          <a:p>
            <a:pPr marL="171450" indent="-171450">
              <a:buFont typeface="Arial" panose="020B0604020202020204" pitchFamily="34" charset="0"/>
              <a:buChar char="•"/>
            </a:pPr>
            <a:r>
              <a:rPr lang="en-US" baseline="0" dirty="0"/>
              <a:t>The next layer opens and exposes port 80. </a:t>
            </a:r>
          </a:p>
          <a:p>
            <a:pPr marL="171450" indent="-171450">
              <a:buFont typeface="Arial" panose="020B0604020202020204" pitchFamily="34" charset="0"/>
              <a:buChar char="•"/>
            </a:pPr>
            <a:r>
              <a:rPr lang="en-US" baseline="0" dirty="0"/>
              <a:t>The layer after that includes the command to copy the shell script. </a:t>
            </a:r>
          </a:p>
          <a:p>
            <a:pPr marL="171450" indent="-171450">
              <a:buFont typeface="Arial" panose="020B0604020202020204" pitchFamily="34" charset="0"/>
              <a:buChar char="•"/>
            </a:pPr>
            <a:r>
              <a:rPr lang="en-US" baseline="0" dirty="0"/>
              <a:t>Finally, the last layer makes the shell script run.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layers are all read-only, which makes the container image an immutable object. </a:t>
            </a:r>
          </a:p>
          <a:p>
            <a:endParaRPr lang="en-US" baseline="0" dirty="0"/>
          </a:p>
          <a:p>
            <a:r>
              <a:rPr lang="en-US" baseline="0" dirty="0"/>
              <a:t>If you change the Dockerfile and rebuild the image, only the layers that have changed are rebuilt. This feature is part of what makes container images so lightweight, small, and fast compared to other virtualization technologies.</a:t>
            </a:r>
          </a:p>
        </p:txBody>
      </p:sp>
    </p:spTree>
    <p:extLst>
      <p:ext uri="{BB962C8B-B14F-4D97-AF65-F5344CB8AC3E}">
        <p14:creationId xmlns:p14="http://schemas.microsoft.com/office/powerpoint/2010/main" val="17534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t>
            </a:r>
            <a:r>
              <a:rPr lang="en-US" baseline="0" dirty="0"/>
              <a:t>run Docker command line interface (CLI) commands from a Bash terminal to </a:t>
            </a:r>
            <a:r>
              <a:rPr lang="en-US" dirty="0"/>
              <a:t>manage your</a:t>
            </a:r>
            <a:r>
              <a:rPr lang="en-US" baseline="0" dirty="0"/>
              <a:t> Docker images and containers. </a:t>
            </a:r>
          </a:p>
          <a:p>
            <a:endParaRPr lang="en-US" baseline="0" dirty="0"/>
          </a:p>
          <a:p>
            <a:r>
              <a:rPr lang="en-US" baseline="0" dirty="0"/>
              <a:t>For example, you can build an image from a Dockerfile by running </a:t>
            </a:r>
            <a:r>
              <a:rPr lang="en-US" baseline="0" dirty="0">
                <a:ea typeface="Bookerly Display" panose="02020602060705030203" pitchFamily="18" charset="0"/>
                <a:cs typeface="Courier New" panose="02070309020205020404" pitchFamily="49" charset="0"/>
              </a:rPr>
              <a:t>docker build</a:t>
            </a:r>
            <a:r>
              <a:rPr lang="en-US" baseline="0" dirty="0"/>
              <a:t>. You can then verify your image by running </a:t>
            </a:r>
            <a:r>
              <a:rPr lang="en-US" baseline="0" dirty="0">
                <a:cs typeface="Courier New" panose="02070309020205020404" pitchFamily="49" charset="0"/>
              </a:rPr>
              <a:t>docker images</a:t>
            </a:r>
            <a:r>
              <a:rPr lang="en-US" baseline="0" dirty="0"/>
              <a:t>. To launch a container from the image, run </a:t>
            </a:r>
            <a:r>
              <a:rPr lang="en-US" baseline="0" dirty="0">
                <a:cs typeface="Courier New" panose="02070309020205020404" pitchFamily="49" charset="0"/>
              </a:rPr>
              <a:t>docker run</a:t>
            </a:r>
            <a:r>
              <a:rPr lang="en-US" baseline="0" dirty="0"/>
              <a:t>. To verify that the container is running, enter </a:t>
            </a:r>
            <a:r>
              <a:rPr lang="en-US" i="1" baseline="0" dirty="0">
                <a:cs typeface="Courier New" panose="02070309020205020404" pitchFamily="49" charset="0"/>
              </a:rPr>
              <a:t>docker ps</a:t>
            </a:r>
            <a:r>
              <a:rPr lang="en-US" baseline="0" dirty="0"/>
              <a:t>. </a:t>
            </a:r>
          </a:p>
          <a:p>
            <a:endParaRPr lang="en-US" baseline="0" dirty="0"/>
          </a:p>
          <a:p>
            <a:r>
              <a:rPr lang="en-US" baseline="0" dirty="0"/>
              <a:t>After you launch a container, you can interact with it in a variety of ways. To open a Bash prompt on your running container, use </a:t>
            </a:r>
            <a:r>
              <a:rPr lang="en-US" baseline="0" dirty="0">
                <a:cs typeface="Courier New" panose="02070309020205020404" pitchFamily="49" charset="0"/>
              </a:rPr>
              <a:t>docker exec</a:t>
            </a:r>
            <a:r>
              <a:rPr lang="en-US" baseline="0" dirty="0"/>
              <a:t>. You can also stop a running container (</a:t>
            </a:r>
            <a:r>
              <a:rPr lang="en-US" baseline="0" dirty="0">
                <a:cs typeface="Courier New" panose="02070309020205020404" pitchFamily="49" charset="0"/>
              </a:rPr>
              <a:t>docker stop</a:t>
            </a:r>
            <a:r>
              <a:rPr lang="en-US" baseline="0" dirty="0"/>
              <a:t>) and start it again (</a:t>
            </a:r>
            <a:r>
              <a:rPr lang="en-US" baseline="0" dirty="0">
                <a:cs typeface="Courier New" panose="02070309020205020404" pitchFamily="49" charset="0"/>
              </a:rPr>
              <a:t>docker start</a:t>
            </a:r>
            <a:r>
              <a:rPr lang="en-US" baseline="0" dirty="0"/>
              <a:t>). To view your container logs, enter</a:t>
            </a:r>
            <a:r>
              <a:rPr lang="en-US" i="1" baseline="0" dirty="0"/>
              <a:t> </a:t>
            </a:r>
            <a:r>
              <a:rPr lang="en-US" i="1" baseline="0" dirty="0">
                <a:cs typeface="Courier New" panose="02070309020205020404" pitchFamily="49" charset="0"/>
              </a:rPr>
              <a:t>docker logs</a:t>
            </a:r>
            <a:r>
              <a:rPr lang="en-US" baseline="0" dirty="0"/>
              <a:t>. To list the port mappings for your container, run </a:t>
            </a:r>
            <a:r>
              <a:rPr lang="en-US" baseline="0" dirty="0">
                <a:cs typeface="Courier New" panose="02070309020205020404" pitchFamily="49" charset="0"/>
              </a:rPr>
              <a:t>docker port</a:t>
            </a:r>
            <a:r>
              <a:rPr lang="en-US" baseline="0" dirty="0"/>
              <a:t>. Run </a:t>
            </a:r>
            <a:r>
              <a:rPr lang="en-US" baseline="0" dirty="0">
                <a:cs typeface="Courier New" panose="02070309020205020404" pitchFamily="49" charset="0"/>
              </a:rPr>
              <a:t>docker tag </a:t>
            </a:r>
            <a:r>
              <a:rPr lang="en-US" baseline="0" dirty="0"/>
              <a:t>to tag your image and use </a:t>
            </a:r>
            <a:r>
              <a:rPr lang="en-US" baseline="0" dirty="0">
                <a:cs typeface="Courier New" panose="02070309020205020404" pitchFamily="49" charset="0"/>
              </a:rPr>
              <a:t>docker push </a:t>
            </a:r>
            <a:r>
              <a:rPr lang="en-US" baseline="0" dirty="0"/>
              <a:t>to push it to a registry.</a:t>
            </a:r>
          </a:p>
          <a:p>
            <a:endParaRPr lang="en-US" baseline="0" dirty="0"/>
          </a:p>
          <a:p>
            <a:pPr marL="0" marR="0" lvl="0" indent="0" algn="l" defTabSz="914400" rtl="0" eaLnBrk="1" fontAlgn="auto" latinLnBrk="0" hangingPunct="1">
              <a:buClrTx/>
              <a:buSzTx/>
              <a:buFontTx/>
              <a:buNone/>
              <a:tabLst/>
              <a:defRPr/>
            </a:pPr>
            <a:r>
              <a:rPr lang="en-US" baseline="0" dirty="0"/>
              <a:t>For more information about Docker CLI commands, see </a:t>
            </a:r>
            <a:r>
              <a:rPr lang="en-US" dirty="0">
                <a:hlinkClick r:id="rId3"/>
              </a:rPr>
              <a:t>https://docs.docker.com/engine/reference/commandline/cli/</a:t>
            </a:r>
            <a:r>
              <a:rPr lang="en-US" baseline="0" dirty="0"/>
              <a:t>.</a:t>
            </a:r>
          </a:p>
        </p:txBody>
      </p:sp>
    </p:spTree>
    <p:extLst>
      <p:ext uri="{BB962C8B-B14F-4D97-AF65-F5344CB8AC3E}">
        <p14:creationId xmlns:p14="http://schemas.microsoft.com/office/powerpoint/2010/main" val="2172043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runs the</a:t>
            </a:r>
            <a:r>
              <a:rPr lang="en-US" dirty="0">
                <a:latin typeface="Lucida Console" panose="020B0609040504020204" pitchFamily="49" charset="0"/>
              </a:rPr>
              <a:t> docker build </a:t>
            </a:r>
            <a:r>
              <a:rPr lang="en-US" dirty="0"/>
              <a:t>command to create an image from a Dockerfile in the current directory. The</a:t>
            </a:r>
            <a:r>
              <a:rPr lang="en-US" dirty="0">
                <a:latin typeface="Lucida Console" panose="020B0609040504020204" pitchFamily="49" charset="0"/>
              </a:rPr>
              <a:t> tag </a:t>
            </a:r>
            <a:r>
              <a:rPr lang="en-US" dirty="0"/>
              <a:t>option names the new image</a:t>
            </a:r>
            <a:r>
              <a:rPr lang="en-US" dirty="0">
                <a:latin typeface="Lucida Console" panose="020B0609040504020204" pitchFamily="49" charset="0"/>
              </a:rPr>
              <a:t> node_app</a:t>
            </a:r>
            <a:r>
              <a:rPr lang="en-US" dirty="0"/>
              <a:t>. </a:t>
            </a:r>
          </a:p>
          <a:p>
            <a:endParaRPr lang="en-US" dirty="0"/>
          </a:p>
          <a:p>
            <a:r>
              <a:rPr lang="en-US" dirty="0"/>
              <a:t>The actual output would show the progress of each instruction in the Dockerfile (steps 1 through 7).</a:t>
            </a:r>
          </a:p>
        </p:txBody>
      </p:sp>
    </p:spTree>
    <p:extLst>
      <p:ext uri="{BB962C8B-B14F-4D97-AF65-F5344CB8AC3E}">
        <p14:creationId xmlns:p14="http://schemas.microsoft.com/office/powerpoint/2010/main" val="371952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runs the docker images command to list the images that your Docker client is aware of. The actual output might include other images, but the example output highlights the image that was created with the build command in the previous slide. </a:t>
            </a:r>
          </a:p>
          <a:p>
            <a:endParaRPr lang="en-US" dirty="0"/>
          </a:p>
          <a:p>
            <a:r>
              <a:rPr lang="en-US" dirty="0"/>
              <a:t>The actual output would show the progress of each instruction in the Dockerfile.</a:t>
            </a:r>
          </a:p>
        </p:txBody>
      </p:sp>
    </p:spTree>
    <p:extLst>
      <p:ext uri="{BB962C8B-B14F-4D97-AF65-F5344CB8AC3E}">
        <p14:creationId xmlns:p14="http://schemas.microsoft.com/office/powerpoint/2010/main" val="240431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48050"/>
          </a:xfrm>
        </p:spPr>
        <p:txBody>
          <a:bodyPr/>
          <a:lstStyle/>
          <a:p>
            <a:pPr marL="0" marR="0" lvl="0" indent="0" algn="l" defTabSz="914400" rtl="0" eaLnBrk="1" fontAlgn="auto" latinLnBrk="0" hangingPunct="1">
              <a:buClrTx/>
              <a:buSzTx/>
              <a:buFontTx/>
              <a:buNone/>
              <a:tabLst/>
              <a:defRPr/>
            </a:pPr>
            <a:r>
              <a:rPr lang="en-US" b="0" baseline="0" dirty="0">
                <a:solidFill>
                  <a:srgbClr val="000000"/>
                </a:solidFill>
              </a:rPr>
              <a:t>In the physical world, a </a:t>
            </a:r>
            <a:r>
              <a:rPr lang="en-US" b="0" i="1" baseline="0" dirty="0">
                <a:solidFill>
                  <a:srgbClr val="000000"/>
                </a:solidFill>
              </a:rPr>
              <a:t>container</a:t>
            </a:r>
            <a:r>
              <a:rPr lang="en-US" b="0" baseline="0" dirty="0">
                <a:solidFill>
                  <a:srgbClr val="000000"/>
                </a:solidFill>
              </a:rPr>
              <a:t> is a standardized unit of storage. </a:t>
            </a:r>
            <a:r>
              <a:rPr lang="en-US" b="0" i="1" baseline="0" dirty="0">
                <a:solidFill>
                  <a:srgbClr val="000000"/>
                </a:solidFill>
              </a:rPr>
              <a:t>Container</a:t>
            </a:r>
            <a:r>
              <a:rPr lang="en-US" b="0" baseline="0" dirty="0">
                <a:solidFill>
                  <a:srgbClr val="000000"/>
                </a:solidFill>
              </a:rPr>
              <a:t> sounds like a generic term, but its importance is clearer if you look at how containers changed the shipping industry.</a:t>
            </a:r>
          </a:p>
          <a:p>
            <a:pPr marL="0" marR="0" lvl="0" indent="0" algn="l" defTabSz="914400" rtl="0" eaLnBrk="1" fontAlgn="auto" latinLnBrk="0" hangingPunct="1">
              <a:buClrTx/>
              <a:buSzTx/>
              <a:buFontTx/>
              <a:buNone/>
              <a:tabLst/>
              <a:defRPr/>
            </a:pPr>
            <a:endParaRPr lang="en-US" b="0" baseline="0" dirty="0">
              <a:solidFill>
                <a:srgbClr val="000000"/>
              </a:solidFill>
            </a:endParaRPr>
          </a:p>
          <a:p>
            <a:pPr marL="0" marR="0" lvl="0" indent="0" algn="l" defTabSz="914400" rtl="0" eaLnBrk="1" fontAlgn="auto" latinLnBrk="0" hangingPunct="1">
              <a:buClrTx/>
              <a:buSzTx/>
              <a:buFontTx/>
              <a:buNone/>
              <a:tabLst/>
              <a:defRPr/>
            </a:pPr>
            <a:r>
              <a:rPr lang="en-US" b="0" baseline="0" dirty="0">
                <a:solidFill>
                  <a:srgbClr val="000000"/>
                </a:solidFill>
              </a:rPr>
              <a:t>Before </a:t>
            </a:r>
            <a:r>
              <a:rPr lang="en-US" b="0" baseline="0" dirty="0"/>
              <a:t>the introduction of the modern shipping container in 1956, transporting goods from one point to another was a challenge. Goods were shipped in</a:t>
            </a:r>
            <a:r>
              <a:rPr lang="en-US" b="0" i="0" baseline="0" dirty="0">
                <a:solidFill>
                  <a:srgbClr val="000000"/>
                </a:solidFill>
              </a:rPr>
              <a:t> sacks, crates, cartons, drums, casks, barrels, and boxes of various weights, shapes, and sizes</a:t>
            </a:r>
            <a:r>
              <a:rPr lang="en-US" b="0" i="0" baseline="0" dirty="0"/>
              <a:t>. They often were loaded by hand into whatever vessel was carrying them. The vessel wouldn’t know how much cargo it could take until all of the cargo was loaded. Transporting goods this way was slow, inefficient, and costly.</a:t>
            </a:r>
          </a:p>
          <a:p>
            <a:pPr marL="0" marR="0" lvl="0" indent="0" algn="l" defTabSz="914400" rtl="0" eaLnBrk="1" fontAlgn="auto" latinLnBrk="0" hangingPunct="1">
              <a:buClrTx/>
              <a:buSzTx/>
              <a:buFontTx/>
              <a:buNone/>
              <a:tabLst/>
              <a:defRPr/>
            </a:pPr>
            <a:endParaRPr lang="en-US" b="0" i="0" baseline="0" dirty="0"/>
          </a:p>
          <a:p>
            <a:r>
              <a:rPr lang="en-US" b="0" i="0" baseline="0" dirty="0"/>
              <a:t>Shipping containers revolutionized the shipping industry. Their uniform size made it much more efficient to load, unload, and stack them. Containers could also be easily moved between ships, trucks, and railroad cars. In this way, containers improved efficiency, increased productivity, and reduced costs.</a:t>
            </a:r>
            <a:endParaRPr lang="en-US" b="0" i="0" kern="1200" dirty="0">
              <a:solidFill>
                <a:schemeClr val="tx1"/>
              </a:solidFill>
              <a:effectLst/>
              <a:cs typeface="Arial" panose="020B0604020202020204" pitchFamily="34" charset="0"/>
            </a:endParaRPr>
          </a:p>
          <a:p>
            <a:endParaRPr lang="en-US" b="0" i="0" baseline="0" dirty="0"/>
          </a:p>
          <a:p>
            <a:r>
              <a:rPr lang="en-US" b="0" i="0" baseline="0" dirty="0"/>
              <a:t>Source: </a:t>
            </a:r>
            <a:r>
              <a:rPr lang="en-US" b="0" dirty="0">
                <a:hlinkClick r:id="rId3"/>
              </a:rPr>
              <a:t>https://www.worldshipping.org/educational-resources</a:t>
            </a:r>
            <a:r>
              <a:rPr lang="en-US" b="0" dirty="0"/>
              <a:t> </a:t>
            </a:r>
          </a:p>
          <a:p>
            <a:endParaRPr lang="en-US" b="0" dirty="0"/>
          </a:p>
          <a:p>
            <a:pPr marR="0"/>
            <a:r>
              <a:rPr lang="en-US" dirty="0">
                <a:effectLst/>
                <a:ea typeface="Calibri" panose="020F0502020204030204" pitchFamily="34" charset="0"/>
                <a:cs typeface="Times New Roman" panose="02020603050405020304" pitchFamily="18" charset="0"/>
              </a:rPr>
              <a:t>This resource contains a great example of using abstraction to increase agility. Abstraction, in this sense, means that the people who are involved in shipping are further removed from the details of the transaction. This abstraction applies to the people who send the contents and those who actually facilitate the shipping itself. They don’t need to worry about whether items will fit in a given container or about the fit of the container onto various vessels. Abstraction is a way of hiding the working details of a subsystem. It separates concerns to facilitate interoperability and platform independence.</a:t>
            </a:r>
          </a:p>
        </p:txBody>
      </p:sp>
    </p:spTree>
    <p:extLst>
      <p:ext uri="{BB962C8B-B14F-4D97-AF65-F5344CB8AC3E}">
        <p14:creationId xmlns:p14="http://schemas.microsoft.com/office/powerpoint/2010/main" val="1628454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runs the docker run command to create a container from the node_app image.</a:t>
            </a:r>
          </a:p>
          <a:p>
            <a:endParaRPr lang="en-US" dirty="0"/>
          </a:p>
          <a:p>
            <a:r>
              <a:rPr lang="en-US" dirty="0"/>
              <a:t>The -d (or –detach) argument specifies that it should run in the background and print the container ID. </a:t>
            </a:r>
          </a:p>
          <a:p>
            <a:endParaRPr lang="en-US" dirty="0"/>
          </a:p>
          <a:p>
            <a:r>
              <a:rPr lang="en-US" dirty="0"/>
              <a:t>The –name argument specifies that the container should be named node_app_1.</a:t>
            </a:r>
          </a:p>
          <a:p>
            <a:endParaRPr lang="en-US" dirty="0"/>
          </a:p>
          <a:p>
            <a:r>
              <a:rPr lang="en-US" dirty="0"/>
              <a:t>The -p (or –publish) argument specifies to publish container port 8000 to the host port 80. By default, when you create or run a container by using docker create or docker run, it does not publish any of its ports to the outside world. The –p tag makes a port available to services outside Docker or to Docker containers that are not connected to the container’s network. This technique creates a firewall rule, which maps a container port to a port on the Docker host to the outside world.</a:t>
            </a:r>
          </a:p>
          <a:p>
            <a:endParaRPr lang="en-US" dirty="0"/>
          </a:p>
          <a:p>
            <a:r>
              <a:rPr lang="en-US" dirty="0"/>
              <a:t>The visible output of this command is the container ID. You could follow this up with the docker ps command, as illustrated in this slide, to further verify that the container is running.</a:t>
            </a:r>
          </a:p>
        </p:txBody>
      </p:sp>
    </p:spTree>
    <p:extLst>
      <p:ext uri="{BB962C8B-B14F-4D97-AF65-F5344CB8AC3E}">
        <p14:creationId xmlns:p14="http://schemas.microsoft.com/office/powerpoint/2010/main" val="4229537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the docker exec command to open a terminal window on the running container. In this way, you can interact with the contents of the container. </a:t>
            </a:r>
          </a:p>
          <a:p>
            <a:endParaRPr lang="en-US" dirty="0"/>
          </a:p>
          <a:p>
            <a:r>
              <a:rPr lang="en-US" b="0" i="0" kern="1200" dirty="0">
                <a:solidFill>
                  <a:schemeClr val="tx1"/>
                </a:solidFill>
                <a:effectLst/>
                <a:ea typeface="+mn-ea"/>
                <a:cs typeface="+mn-cs"/>
              </a:rPr>
              <a:t>When you run</a:t>
            </a:r>
            <a:r>
              <a:rPr lang="en-US" b="0" i="0" kern="1200" dirty="0">
                <a:solidFill>
                  <a:schemeClr val="tx1"/>
                </a:solidFill>
                <a:effectLst/>
              </a:rPr>
              <a:t> docker exec </a:t>
            </a:r>
            <a:r>
              <a:rPr lang="en-US" b="0" i="0" kern="1200" dirty="0">
                <a:solidFill>
                  <a:schemeClr val="tx1"/>
                </a:solidFill>
                <a:effectLst/>
                <a:ea typeface="+mn-ea"/>
                <a:cs typeface="+mn-cs"/>
              </a:rPr>
              <a:t>with</a:t>
            </a:r>
            <a:r>
              <a:rPr lang="en-US" b="0" i="0" kern="1200" dirty="0">
                <a:solidFill>
                  <a:schemeClr val="tx1"/>
                </a:solidFill>
                <a:effectLst/>
              </a:rPr>
              <a:t> -it &lt;container-name&gt; sh</a:t>
            </a:r>
            <a:r>
              <a:rPr lang="en-US" b="0" i="0" kern="1200" dirty="0">
                <a:solidFill>
                  <a:schemeClr val="tx1"/>
                </a:solidFill>
                <a:effectLst/>
                <a:ea typeface="+mn-ea"/>
                <a:cs typeface="+mn-cs"/>
              </a:rPr>
              <a:t>, Docker attempts to open an interactive connection to the shell that is running on the container. The</a:t>
            </a:r>
            <a:r>
              <a:rPr lang="en-US" b="0" i="0" kern="1200" dirty="0">
                <a:solidFill>
                  <a:schemeClr val="tx1"/>
                </a:solidFill>
                <a:effectLst/>
              </a:rPr>
              <a:t> -t </a:t>
            </a:r>
            <a:r>
              <a:rPr lang="en-US" b="0" i="0" kern="1200" dirty="0">
                <a:solidFill>
                  <a:schemeClr val="tx1"/>
                </a:solidFill>
                <a:effectLst/>
                <a:ea typeface="+mn-ea"/>
                <a:cs typeface="+mn-cs"/>
              </a:rPr>
              <a:t>specifies that you want a terminal session to be invoked. The</a:t>
            </a:r>
            <a:r>
              <a:rPr lang="en-US" b="0" i="0" kern="1200" dirty="0">
                <a:solidFill>
                  <a:schemeClr val="tx1"/>
                </a:solidFill>
                <a:effectLst/>
              </a:rPr>
              <a:t> -i </a:t>
            </a:r>
            <a:r>
              <a:rPr lang="en-US" b="0" i="0" kern="1200" dirty="0">
                <a:solidFill>
                  <a:schemeClr val="tx1"/>
                </a:solidFill>
                <a:effectLst/>
                <a:ea typeface="+mn-ea"/>
                <a:cs typeface="+mn-cs"/>
              </a:rPr>
              <a:t>option specifies interactivity, so that the terminal session that you invoke will stay open. You can continue to run commands and interact with the contents of the container until you exit the terminal.</a:t>
            </a:r>
          </a:p>
          <a:p>
            <a:endParaRPr lang="en-US" b="0" i="0" kern="1200" dirty="0">
              <a:solidFill>
                <a:schemeClr val="tx1"/>
              </a:solidFill>
              <a:effectLst/>
              <a:ea typeface="+mn-ea"/>
              <a:cs typeface="+mn-cs"/>
            </a:endParaRPr>
          </a:p>
          <a:p>
            <a:r>
              <a:rPr lang="en-US" b="0" i="0" kern="1200" dirty="0">
                <a:solidFill>
                  <a:schemeClr val="tx1"/>
                </a:solidFill>
                <a:effectLst/>
                <a:ea typeface="+mn-ea"/>
                <a:cs typeface="+mn-cs"/>
              </a:rPr>
              <a:t>In this simple example, after connecting to the container and opening the terminal session, you use</a:t>
            </a:r>
            <a:r>
              <a:rPr lang="en-US" b="0" i="0" kern="1200" dirty="0">
                <a:solidFill>
                  <a:schemeClr val="tx1"/>
                </a:solidFill>
                <a:effectLst/>
              </a:rPr>
              <a:t> ls </a:t>
            </a:r>
            <a:r>
              <a:rPr lang="en-US" b="0" i="0" kern="1200" dirty="0">
                <a:solidFill>
                  <a:schemeClr val="tx1"/>
                </a:solidFill>
                <a:effectLst/>
                <a:ea typeface="+mn-ea"/>
                <a:cs typeface="+mn-cs"/>
              </a:rPr>
              <a:t>to list the contents, and then</a:t>
            </a:r>
            <a:r>
              <a:rPr lang="en-US" b="0" i="0" kern="1200" dirty="0">
                <a:solidFill>
                  <a:schemeClr val="tx1"/>
                </a:solidFill>
                <a:effectLst/>
              </a:rPr>
              <a:t> exit </a:t>
            </a:r>
            <a:r>
              <a:rPr lang="en-US" b="0" i="0" kern="1200" dirty="0">
                <a:solidFill>
                  <a:schemeClr val="tx1"/>
                </a:solidFill>
                <a:effectLst/>
                <a:ea typeface="+mn-ea"/>
                <a:cs typeface="+mn-cs"/>
              </a:rPr>
              <a:t>to end the session.</a:t>
            </a:r>
            <a:endParaRPr lang="en-US" dirty="0"/>
          </a:p>
        </p:txBody>
      </p:sp>
    </p:spTree>
    <p:extLst>
      <p:ext uri="{BB962C8B-B14F-4D97-AF65-F5344CB8AC3E}">
        <p14:creationId xmlns:p14="http://schemas.microsoft.com/office/powerpoint/2010/main" val="3567525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runs the docker stop and docker rm commands to stop and then remove the container that is named node_app_1. </a:t>
            </a:r>
          </a:p>
          <a:p>
            <a:endParaRPr lang="en-US" dirty="0"/>
          </a:p>
          <a:p>
            <a:r>
              <a:rPr lang="en-US" dirty="0"/>
              <a:t>The visible output of this command is the name of the container for each part of the command (stop and remove). You could again follow this up with the docker container ls command to further verify that the container has been removed.</a:t>
            </a:r>
          </a:p>
        </p:txBody>
      </p:sp>
    </p:spTree>
    <p:extLst>
      <p:ext uri="{BB962C8B-B14F-4D97-AF65-F5344CB8AC3E}">
        <p14:creationId xmlns:p14="http://schemas.microsoft.com/office/powerpoint/2010/main" val="388765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Given the many advantages that containers provide, these benefits also come with some challenges,</a:t>
            </a:r>
            <a:r>
              <a:rPr lang="en-US" sz="1000" baseline="0" dirty="0"/>
              <a:t> such as:</a:t>
            </a:r>
          </a:p>
          <a:p>
            <a:endParaRPr lang="en-US" sz="1000" dirty="0"/>
          </a:p>
          <a:p>
            <a:pPr marL="171450" indent="-171450">
              <a:buFont typeface="Arial" panose="020B0604020202020204" pitchFamily="34" charset="0"/>
              <a:buChar char="•"/>
            </a:pPr>
            <a:r>
              <a:rPr lang="en-US" sz="1000" dirty="0"/>
              <a:t>The use of containers is growing rapidly. </a:t>
            </a:r>
          </a:p>
          <a:p>
            <a:pPr marL="171450" indent="-171450">
              <a:buFont typeface="Arial" panose="020B0604020202020204" pitchFamily="34" charset="0"/>
              <a:buChar char="•"/>
            </a:pPr>
            <a:endParaRPr lang="en-US" sz="1000" i="1" dirty="0"/>
          </a:p>
          <a:p>
            <a:pPr marL="171450" indent="-171450">
              <a:buFont typeface="Arial" panose="020B0604020202020204" pitchFamily="34" charset="0"/>
              <a:buChar char="•"/>
            </a:pPr>
            <a:r>
              <a:rPr lang="en-US" sz="1000" i="1" dirty="0"/>
              <a:t>Container </a:t>
            </a:r>
            <a:r>
              <a:rPr lang="en-US" sz="1000" b="0" i="1" dirty="0"/>
              <a:t>sprawl</a:t>
            </a:r>
            <a:r>
              <a:rPr lang="en-US" sz="1000" b="0" i="1" baseline="0" dirty="0"/>
              <a:t> </a:t>
            </a:r>
            <a:r>
              <a:rPr lang="en-US" sz="1000" baseline="0" dirty="0"/>
              <a:t>occurs when the number of containers in your infrastructure grows significantly and container distribution is not being properly managed. </a:t>
            </a:r>
          </a:p>
          <a:p>
            <a:pPr marL="171450" indent="-171450">
              <a:buFont typeface="Arial" panose="020B0604020202020204" pitchFamily="34" charset="0"/>
              <a:buChar char="•"/>
            </a:pPr>
            <a:endParaRPr lang="en-US" sz="1000" baseline="0" dirty="0"/>
          </a:p>
          <a:p>
            <a:pPr marL="171450" indent="-171450">
              <a:buFont typeface="Arial" panose="020B0604020202020204" pitchFamily="34" charset="0"/>
              <a:buChar char="•"/>
            </a:pPr>
            <a:r>
              <a:rPr lang="en-US" sz="1000" baseline="0" dirty="0"/>
              <a:t>Another issue is keeping track of the </a:t>
            </a:r>
            <a:r>
              <a:rPr lang="en-US" sz="1000" b="0" i="1" baseline="0" dirty="0"/>
              <a:t>version differences </a:t>
            </a:r>
            <a:r>
              <a:rPr lang="en-US" sz="1000" b="0" i="0" baseline="0" dirty="0"/>
              <a:t>of a container.</a:t>
            </a:r>
          </a:p>
          <a:p>
            <a:pPr marL="171450" indent="-171450">
              <a:buFont typeface="Arial" panose="020B0604020202020204" pitchFamily="34" charset="0"/>
              <a:buChar char="•"/>
            </a:pPr>
            <a:endParaRPr lang="en-US" sz="1000" b="0" i="0" baseline="0" dirty="0"/>
          </a:p>
          <a:p>
            <a:pPr marL="171450" indent="-171450">
              <a:buFont typeface="Arial" panose="020B0604020202020204" pitchFamily="34" charset="0"/>
              <a:buChar char="•"/>
            </a:pPr>
            <a:r>
              <a:rPr lang="en-US" sz="1000" b="0" i="1" baseline="0" dirty="0"/>
              <a:t>C</a:t>
            </a:r>
            <a:r>
              <a:rPr lang="en-US" sz="1000" i="1" baseline="0" dirty="0"/>
              <a:t>ontainer </a:t>
            </a:r>
            <a:r>
              <a:rPr lang="en-US" sz="1000" b="0" i="1" baseline="0" dirty="0"/>
              <a:t>ownership. </a:t>
            </a:r>
          </a:p>
          <a:p>
            <a:pPr marL="628650" lvl="1" indent="-171450">
              <a:buFont typeface="Arial" panose="020B0604020202020204" pitchFamily="34" charset="0"/>
              <a:buChar char="•"/>
            </a:pPr>
            <a:endParaRPr lang="en-US" sz="1000" b="0" i="0" baseline="0" dirty="0"/>
          </a:p>
          <a:p>
            <a:pPr marL="628650" lvl="1" indent="-171450">
              <a:buFont typeface="Arial" panose="020B0604020202020204" pitchFamily="34" charset="0"/>
              <a:buChar char="•"/>
            </a:pPr>
            <a:r>
              <a:rPr lang="en-US" sz="1000" b="0" i="0" baseline="0" dirty="0"/>
              <a:t>Amazon ECS allows you to control the placement of tasks in different container instances through the construct of clusters and targeted launches which enables version control and specific task ownership.</a:t>
            </a:r>
          </a:p>
          <a:p>
            <a:pPr marL="628650" lvl="1" indent="-171450">
              <a:buFont typeface="Arial" panose="020B0604020202020204" pitchFamily="34" charset="0"/>
              <a:buChar char="•"/>
            </a:pPr>
            <a:r>
              <a:rPr lang="en-US" sz="1000" b="0" i="0" baseline="0" dirty="0"/>
              <a:t>Using Amazon ECR repository in your task definitions allows you to attach the AmazonEC2ContainerServiceforEC2Role to your instances. This allows Amazon EC2 to retrieve the appropriate images for the applications that are managed using Amazon ECR repositories where owners and version control is kept.</a:t>
            </a:r>
          </a:p>
        </p:txBody>
      </p:sp>
    </p:spTree>
    <p:extLst>
      <p:ext uri="{BB962C8B-B14F-4D97-AF65-F5344CB8AC3E}">
        <p14:creationId xmlns:p14="http://schemas.microsoft.com/office/powerpoint/2010/main" val="1423455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b="0" i="0" baseline="0" dirty="0"/>
              <a:t>Additional challenges include:</a:t>
            </a:r>
          </a:p>
          <a:p>
            <a:pPr marL="0" indent="0">
              <a:buFont typeface="Arial" panose="020B0604020202020204" pitchFamily="34" charset="0"/>
              <a:buNone/>
            </a:pPr>
            <a:endParaRPr lang="en-US" sz="1000" b="0" i="1" baseline="0" dirty="0"/>
          </a:p>
          <a:p>
            <a:pPr marL="171450" indent="-171450">
              <a:buFont typeface="Arial" panose="020B0604020202020204" pitchFamily="34" charset="0"/>
              <a:buChar char="•"/>
            </a:pPr>
            <a:r>
              <a:rPr lang="en-US" sz="1000" b="0" i="1" dirty="0"/>
              <a:t>Bin packing</a:t>
            </a:r>
            <a:r>
              <a:rPr lang="en-US" sz="1000" b="1" dirty="0"/>
              <a:t> </a:t>
            </a:r>
            <a:r>
              <a:rPr lang="en-US" sz="1000" dirty="0"/>
              <a:t>problems exist when there is limited space available on the hosts where containers can run, and you must decide the best placement of each container to maximize application performance. </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You might also run containers that are no longer needed,</a:t>
            </a:r>
            <a:r>
              <a:rPr lang="en-US" sz="1000" baseline="0" dirty="0"/>
              <a:t> which are </a:t>
            </a:r>
            <a:r>
              <a:rPr lang="en-US" sz="1000" dirty="0"/>
              <a:t>sometimes referred to as </a:t>
            </a:r>
            <a:r>
              <a:rPr lang="en-US" sz="1000" b="0" i="1" dirty="0"/>
              <a:t>zombie containers</a:t>
            </a:r>
            <a:r>
              <a:rPr lang="en-US" sz="1000" dirty="0"/>
              <a:t>.</a:t>
            </a:r>
          </a:p>
          <a:p>
            <a:pPr marL="628650" lvl="1" indent="-171450">
              <a:buFont typeface="Arial" panose="020B0604020202020204" pitchFamily="34" charset="0"/>
              <a:buChar char="•"/>
            </a:pPr>
            <a:r>
              <a:rPr lang="en-US" sz="1000" kern="1200" dirty="0">
                <a:solidFill>
                  <a:schemeClr val="tx1"/>
                </a:solidFill>
                <a:effectLst/>
              </a:rPr>
              <a:t>A Zombie containers is a Docker container that refuses to stop when issued a command. Normal containers will shut down gracefully when being issued a –stop command from the management console or API. </a:t>
            </a:r>
          </a:p>
          <a:p>
            <a:pPr marL="628650" lvl="1" indent="-171450">
              <a:buFont typeface="Arial" panose="020B0604020202020204" pitchFamily="34" charset="0"/>
              <a:buChar char="•"/>
            </a:pPr>
            <a:r>
              <a:rPr lang="en-US" sz="1000" kern="1200" dirty="0">
                <a:solidFill>
                  <a:schemeClr val="tx1"/>
                </a:solidFill>
                <a:effectLst/>
              </a:rPr>
              <a:t>Zombie containers refuse to stop as it cannot process the INIT command to stop gracefully</a:t>
            </a:r>
            <a:r>
              <a:rPr lang="en-US" sz="1000" kern="1200">
                <a:solidFill>
                  <a:schemeClr val="tx1"/>
                </a:solidFill>
                <a:effectLst/>
              </a:rPr>
              <a:t>. </a:t>
            </a:r>
            <a:endParaRPr lang="en-US" sz="1000" kern="1200" dirty="0">
              <a:solidFill>
                <a:schemeClr val="tx1"/>
              </a:solidFill>
              <a:effectLst/>
            </a:endParaRPr>
          </a:p>
          <a:p>
            <a:pPr marL="628650" lvl="1" indent="-171450">
              <a:buFont typeface="Arial" panose="020B0604020202020204" pitchFamily="34" charset="0"/>
              <a:buChar char="•"/>
            </a:pPr>
            <a:r>
              <a:rPr lang="en-US" sz="1000" kern="1200" dirty="0">
                <a:solidFill>
                  <a:schemeClr val="tx1"/>
                </a:solidFill>
                <a:effectLst/>
              </a:rPr>
              <a:t>In Amazon ECS you can use the initProcessEnabled flag which runs an init process as PID 1 in the container. Injecting this init process PID 1 into the ECS task definitions allows for a graceful exit of all containers and alleviates the zombie container issue.”</a:t>
            </a: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You might experience the issue of having</a:t>
            </a:r>
            <a:r>
              <a:rPr lang="en-US" sz="1000" baseline="0" dirty="0"/>
              <a:t> </a:t>
            </a:r>
            <a:r>
              <a:rPr lang="en-US" sz="1000" dirty="0"/>
              <a:t>containers that you need—but are no longer running—</a:t>
            </a:r>
            <a:r>
              <a:rPr lang="en-US" sz="1000" baseline="0" dirty="0"/>
              <a:t>which are known as </a:t>
            </a:r>
            <a:r>
              <a:rPr lang="en-US" sz="1000" b="0" i="1" dirty="0"/>
              <a:t>disappearing containers</a:t>
            </a:r>
            <a:r>
              <a:rPr lang="en-US" sz="1000" dirty="0"/>
              <a:t>.</a:t>
            </a:r>
          </a:p>
        </p:txBody>
      </p:sp>
    </p:spTree>
    <p:extLst>
      <p:ext uri="{BB962C8B-B14F-4D97-AF65-F5344CB8AC3E}">
        <p14:creationId xmlns:p14="http://schemas.microsoft.com/office/powerpoint/2010/main" val="3894860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25850"/>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dirty="0"/>
              <a:t>Amazon Elastic Container Service (Amazon ECS) is a highly scalable, high performance container management service that supports Docker containers. </a:t>
            </a:r>
          </a:p>
        </p:txBody>
      </p:sp>
    </p:spTree>
    <p:extLst>
      <p:ext uri="{BB962C8B-B14F-4D97-AF65-F5344CB8AC3E}">
        <p14:creationId xmlns:p14="http://schemas.microsoft.com/office/powerpoint/2010/main" val="1795944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25850"/>
          </a:xfrm>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It provides a highly scalable, high performance </a:t>
            </a:r>
            <a:r>
              <a:rPr lang="en-US" sz="1000" b="0" i="1" dirty="0"/>
              <a:t>container management service</a:t>
            </a:r>
            <a:r>
              <a:rPr lang="en-US" sz="1000" b="1" dirty="0"/>
              <a:t> </a:t>
            </a:r>
            <a:r>
              <a:rPr lang="en-US" sz="1000" dirty="0"/>
              <a:t>that supports Docker containers.</a:t>
            </a:r>
            <a:r>
              <a:rPr lang="en-US" sz="1000" baseline="0" dirty="0"/>
              <a:t> It also </a:t>
            </a:r>
            <a:r>
              <a:rPr lang="en-US" sz="1000" dirty="0"/>
              <a:t>allows you to run applications on a managed cluster of Amazon EC2 instances.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It provides </a:t>
            </a:r>
            <a:r>
              <a:rPr lang="en-US" sz="1000" b="0" i="1" dirty="0"/>
              <a:t>flexible scheduling</a:t>
            </a:r>
            <a:r>
              <a:rPr lang="en-US" sz="1000" dirty="0"/>
              <a:t>. Amazon ECS has a built-in scheduler or use a third-party scheduler,</a:t>
            </a:r>
            <a:r>
              <a:rPr lang="en-US" sz="1000" baseline="0" dirty="0"/>
              <a:t> </a:t>
            </a:r>
            <a:r>
              <a:rPr lang="en-US" sz="1000" dirty="0"/>
              <a:t>such as Apache Mesos. You can also perform task, service, or daemon scheduling.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The Amazon ECS APIs make it straightforward to </a:t>
            </a:r>
            <a:r>
              <a:rPr lang="en-US" sz="1000" b="0" i="1" dirty="0"/>
              <a:t>integrate</a:t>
            </a:r>
            <a:r>
              <a:rPr lang="en-US" sz="1000" dirty="0"/>
              <a:t> third-party solutions—such as schedulers—or support your software delivery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Amazon ECS launches your containers in your own Amazon VPC, which allows you to use your VPC </a:t>
            </a:r>
            <a:r>
              <a:rPr lang="en-US" sz="1000" b="0" i="1" dirty="0"/>
              <a:t>security</a:t>
            </a:r>
            <a:r>
              <a:rPr lang="en-US" sz="1000" dirty="0"/>
              <a:t> groups and network ACLs.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No compute resources are shared with other customers.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You can assign granular access permissions for each of your containers by using IAM to restrict access to each service and to configure which resources a container can access.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These configurable isolation features helps you use Amazon ECS to build highly secure and reliable applications.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Amazon ECS is built on technology that was developed from many years of experience running </a:t>
            </a:r>
            <a:r>
              <a:rPr lang="en-US" sz="1000" b="0" i="1" dirty="0"/>
              <a:t>highly</a:t>
            </a:r>
            <a:r>
              <a:rPr lang="en-US" sz="1000" b="1" dirty="0"/>
              <a:t> </a:t>
            </a:r>
            <a:r>
              <a:rPr lang="en-US" sz="1000" b="0" i="1" dirty="0"/>
              <a:t>scalable</a:t>
            </a:r>
            <a:r>
              <a:rPr lang="en-US" sz="1000" b="1" dirty="0"/>
              <a:t> </a:t>
            </a:r>
            <a:r>
              <a:rPr lang="en-US" sz="1000" dirty="0"/>
              <a:t>services. You can use</a:t>
            </a:r>
            <a:r>
              <a:rPr lang="en-US" sz="1000" baseline="0" dirty="0"/>
              <a:t> Amazon ECS to</a:t>
            </a:r>
            <a:r>
              <a:rPr lang="en-US" sz="1000" dirty="0"/>
              <a:t> launch tens</a:t>
            </a:r>
            <a:r>
              <a:rPr lang="en-US" sz="1000" baseline="0" dirty="0"/>
              <a:t> (</a:t>
            </a:r>
            <a:r>
              <a:rPr lang="en-US" sz="1000" dirty="0"/>
              <a:t>or tens of thousands)</a:t>
            </a:r>
            <a:r>
              <a:rPr lang="en-US" sz="1000" baseline="0" dirty="0"/>
              <a:t> </a:t>
            </a:r>
            <a:r>
              <a:rPr lang="en-US" sz="1000" dirty="0"/>
              <a:t>of Docker containers in seconds,</a:t>
            </a:r>
            <a:r>
              <a:rPr lang="en-US" sz="1000" baseline="0" dirty="0"/>
              <a:t> </a:t>
            </a:r>
            <a:r>
              <a:rPr lang="en-US" sz="1000" dirty="0"/>
              <a:t>with no additional complexity.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Amazon ECS tasks are defined through a declarative JSON template called a </a:t>
            </a:r>
            <a:r>
              <a:rPr lang="en-US" sz="1000" b="0" i="1" dirty="0"/>
              <a:t>task definition</a:t>
            </a:r>
            <a:r>
              <a:rPr lang="en-US" sz="1000" dirty="0"/>
              <a:t>, where you can specify one or more containers that are required for your task, including:</a:t>
            </a:r>
          </a:p>
          <a:p>
            <a:pPr marL="628650" lvl="1" indent="-171450" defTabSz="457200">
              <a:buFont typeface="Arial" panose="020B0604020202020204" pitchFamily="34" charset="0"/>
              <a:buChar char="•"/>
              <a:defRPr/>
            </a:pPr>
            <a:r>
              <a:rPr lang="en-US" sz="1000" dirty="0"/>
              <a:t>The Docker repository and image</a:t>
            </a:r>
          </a:p>
          <a:p>
            <a:pPr marL="628650" lvl="1" indent="-171450" defTabSz="457200">
              <a:buFont typeface="Arial" panose="020B0604020202020204" pitchFamily="34" charset="0"/>
              <a:buChar char="•"/>
              <a:defRPr/>
            </a:pPr>
            <a:r>
              <a:rPr lang="en-US" sz="1000" dirty="0"/>
              <a:t>Memory and CPU requirements</a:t>
            </a:r>
          </a:p>
          <a:p>
            <a:pPr marL="628650" lvl="1" indent="-171450" defTabSz="457200">
              <a:buFont typeface="Arial" panose="020B0604020202020204" pitchFamily="34" charset="0"/>
              <a:buChar char="•"/>
              <a:defRPr/>
            </a:pPr>
            <a:r>
              <a:rPr lang="en-US" sz="1000" dirty="0"/>
              <a:t>Shared data volumes</a:t>
            </a:r>
          </a:p>
          <a:p>
            <a:pPr marL="628650" lvl="1" indent="-171450" defTabSz="457200">
              <a:buFont typeface="Arial" panose="020B0604020202020204" pitchFamily="34" charset="0"/>
              <a:buChar char="•"/>
              <a:defRPr/>
            </a:pPr>
            <a:r>
              <a:rPr lang="en-US" sz="1000" dirty="0"/>
              <a:t>How the containers are linked to each other</a:t>
            </a:r>
          </a:p>
          <a:p>
            <a:pPr marL="171450" indent="-171450" defTabSz="457200">
              <a:buFont typeface="Arial" panose="020B0604020202020204" pitchFamily="34" charset="0"/>
              <a:buChar char="•"/>
              <a:defRPr/>
            </a:pPr>
            <a:r>
              <a:rPr lang="en-US" sz="1000" dirty="0"/>
              <a:t>Launch as many tasks as you want from a single task definition, which you register with the service.</a:t>
            </a:r>
          </a:p>
        </p:txBody>
      </p:sp>
    </p:spTree>
    <p:extLst>
      <p:ext uri="{BB962C8B-B14F-4D97-AF65-F5344CB8AC3E}">
        <p14:creationId xmlns:p14="http://schemas.microsoft.com/office/powerpoint/2010/main" val="304004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instructor may choose to demonstrate the deployment of a Docker container</a:t>
            </a:r>
            <a:r>
              <a:rPr lang="en-US" sz="1000" baseline="0" dirty="0"/>
              <a:t> on Amazon Elastic Container Service (ECS).</a:t>
            </a:r>
            <a:endParaRPr lang="en-US" sz="1000" dirty="0"/>
          </a:p>
          <a:p>
            <a:pPr eaLnBrk="1" hangingPunct="1"/>
            <a:endParaRPr lang="en-US" sz="1000" dirty="0">
              <a:latin typeface="Arial"/>
              <a:cs typeface="Arial"/>
            </a:endParaRPr>
          </a:p>
        </p:txBody>
      </p:sp>
    </p:spTree>
    <p:extLst>
      <p:ext uri="{BB962C8B-B14F-4D97-AF65-F5344CB8AC3E}">
        <p14:creationId xmlns:p14="http://schemas.microsoft.com/office/powerpoint/2010/main" val="1966312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25850"/>
          </a:xfrm>
        </p:spPr>
        <p:txBody>
          <a:bodyPr/>
          <a:lstStyle/>
          <a:p>
            <a:r>
              <a:rPr lang="en-US" sz="1000" dirty="0"/>
              <a:t>AWS Fargate is a technology for Amazon ECS that allows you to run containers without having to manage servers or clusters. </a:t>
            </a:r>
          </a:p>
          <a:p>
            <a:endParaRPr lang="en-US" sz="1000" dirty="0"/>
          </a:p>
          <a:p>
            <a:r>
              <a:rPr lang="en-US" sz="1000" dirty="0"/>
              <a:t>ECS can use containers provisioned by Fargate to automatically scale, load balance, and manage scheduling of your containers for availability, providing an easier way to build and operate containerized applications.  This removes the need to choose server types, decide when to scale your clusters, or optimize cluster packing.</a:t>
            </a:r>
          </a:p>
          <a:p>
            <a:endParaRPr lang="en-US" sz="1000" dirty="0"/>
          </a:p>
          <a:p>
            <a:r>
              <a:rPr lang="en-US" sz="1000" dirty="0"/>
              <a:t>All Amazon ECS clusters are heterogeneous – you can run both Fargate and Amazon ECS tasks in the same cluster. Fargate capabilities are available natively in Amazon ECS,</a:t>
            </a:r>
            <a:r>
              <a:rPr lang="en-US" sz="1000" baseline="0" dirty="0"/>
              <a:t> so</a:t>
            </a:r>
            <a:r>
              <a:rPr lang="en-US" sz="1000" dirty="0"/>
              <a:t> you don’t need to learn new API actions or primitives to run containers on Fargate.</a:t>
            </a:r>
          </a:p>
          <a:p>
            <a:endParaRPr lang="en-US" sz="1000" dirty="0"/>
          </a:p>
          <a:p>
            <a:r>
              <a:rPr lang="en-US" sz="1000" dirty="0"/>
              <a:t>Fargate is available with 50 different combinations of CPU and memory to closely match your application needs. You can use 2 GB per vCPU anywhere up to 8 GB per vCPU for various configurations.</a:t>
            </a:r>
            <a:r>
              <a:rPr lang="en-US" sz="1000" baseline="0" dirty="0"/>
              <a:t>  You can easily </a:t>
            </a:r>
            <a:r>
              <a:rPr lang="en-US" sz="1000" dirty="0"/>
              <a:t>match your workload requirements, whether they are general purpose, compute, or memory optimized.</a:t>
            </a:r>
          </a:p>
          <a:p>
            <a:endParaRPr lang="en-US" sz="1000" dirty="0"/>
          </a:p>
          <a:p>
            <a:r>
              <a:rPr lang="en-US" sz="1000" dirty="0"/>
              <a:t>You pay by the task size and only for the time for which resources are consumed by the task. The price for CPU and memory is charged on a per-second basis. There is a one-minute minimum charge.</a:t>
            </a:r>
          </a:p>
        </p:txBody>
      </p:sp>
    </p:spTree>
    <p:extLst>
      <p:ext uri="{BB962C8B-B14F-4D97-AF65-F5344CB8AC3E}">
        <p14:creationId xmlns:p14="http://schemas.microsoft.com/office/powerpoint/2010/main" val="3512568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13431"/>
            <a:ext cx="5486401" cy="4332417"/>
          </a:xfrm>
        </p:spPr>
        <p:txBody>
          <a:bodyPr/>
          <a:lstStyle/>
          <a:p>
            <a:r>
              <a:rPr lang="en-US" sz="1000" baseline="0" dirty="0"/>
              <a:t>What does it mean when we say “only worry about managing apps and services at the container level”? To better understand this it may help to visualize the components of the Fargate and ECS stack in a sample deployment.</a:t>
            </a:r>
          </a:p>
          <a:p>
            <a:endParaRPr lang="en-US" sz="1000" baseline="0" dirty="0"/>
          </a:p>
          <a:p>
            <a:r>
              <a:rPr lang="en-US" sz="1000" baseline="0" dirty="0"/>
              <a:t>First, ECS handles scheduling and orchestration, directed by the Task Definition created by a user. When a task definition is run, it is exposed by ECS as a task. Those components are still managed by the AWS Account Holder, or user, when Fargate is used. What changes is the fact that Fargate manages the placement engine, cluster management, and the infrastructure including agents, AMIs and more.</a:t>
            </a:r>
          </a:p>
          <a:p>
            <a:endParaRPr lang="en-US" sz="1000" baseline="0" dirty="0"/>
          </a:p>
          <a:p>
            <a:r>
              <a:rPr lang="en-US" sz="1000" baseline="0" dirty="0"/>
              <a:t>An easy use case to help visualize this is what happens when a new version of Docker is released. Today, the user has to think about an upgrade strategy and manually upgrade the version of Docker on each node in the cluster, requiring draining of that node and scheduled downtime. With Fargate, this is all taken care of on your behalf.</a:t>
            </a:r>
          </a:p>
        </p:txBody>
      </p:sp>
    </p:spTree>
    <p:extLst>
      <p:ext uri="{BB962C8B-B14F-4D97-AF65-F5344CB8AC3E}">
        <p14:creationId xmlns:p14="http://schemas.microsoft.com/office/powerpoint/2010/main" val="290514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36742"/>
          </a:xfrm>
        </p:spPr>
        <p:txBody>
          <a:bodyPr/>
          <a:lstStyle/>
          <a:p>
            <a:r>
              <a:rPr lang="en-US" sz="1000" dirty="0"/>
              <a:t>Just as virtual machines virtualize hardware, containers virtualize an operating system. </a:t>
            </a:r>
            <a:r>
              <a:rPr lang="en-US" sz="1000" b="0" dirty="0"/>
              <a:t>Amazon EC2 runs virtual machines, where an entire operating system—such as Linux or Windows—has been virtualized. </a:t>
            </a:r>
          </a:p>
          <a:p>
            <a:endParaRPr lang="en-US" sz="1000" b="0" dirty="0"/>
          </a:p>
          <a:p>
            <a:pPr marL="0" indent="0">
              <a:buFont typeface="Arial" panose="020B0604020202020204" pitchFamily="34" charset="0"/>
              <a:buNone/>
            </a:pPr>
            <a:r>
              <a:rPr lang="en-US" sz="1000" b="0" i="1" dirty="0"/>
              <a:t>Containers</a:t>
            </a:r>
            <a:r>
              <a:rPr lang="en-US" sz="1000" b="0" dirty="0"/>
              <a:t> are smaller, and do not contain an entire operating system. Instead, containers </a:t>
            </a:r>
            <a:r>
              <a:rPr lang="en-US" sz="1000" b="0" i="1" dirty="0"/>
              <a:t>share a virtualized operating system </a:t>
            </a:r>
            <a:r>
              <a:rPr lang="en-US" sz="1000" b="0" dirty="0"/>
              <a:t>and run as resource-isolated processes, which ensures quick, reliable, and consistent deployments. </a:t>
            </a:r>
            <a:r>
              <a:rPr lang="en-US" sz="1000" baseline="0" dirty="0"/>
              <a:t>Containers hold everything that the software needs to run, such as libraries, system tools, code, and the runtime. </a:t>
            </a:r>
            <a:endParaRPr lang="en-US" sz="1000" b="0" dirty="0"/>
          </a:p>
        </p:txBody>
      </p:sp>
    </p:spTree>
    <p:extLst>
      <p:ext uri="{BB962C8B-B14F-4D97-AF65-F5344CB8AC3E}">
        <p14:creationId xmlns:p14="http://schemas.microsoft.com/office/powerpoint/2010/main" val="1310964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92406"/>
            <a:ext cx="5486401" cy="4350347"/>
          </a:xfrm>
        </p:spPr>
        <p:txBody>
          <a:bodyPr/>
          <a:lstStyle/>
          <a:p>
            <a:pPr marL="0" marR="0" indent="0" algn="l" defTabSz="457200" rtl="0" eaLnBrk="1" fontAlgn="auto" latinLnBrk="0" hangingPunct="1">
              <a:lnSpc>
                <a:spcPct val="100000"/>
              </a:lnSpc>
              <a:spcBef>
                <a:spcPts val="480"/>
              </a:spcBef>
              <a:spcAft>
                <a:spcPts val="0"/>
              </a:spcAft>
              <a:buClrTx/>
              <a:buSzTx/>
              <a:buFontTx/>
              <a:buNone/>
              <a:tabLst/>
              <a:defRPr/>
            </a:pPr>
            <a:r>
              <a:rPr lang="en-US" sz="1000" dirty="0"/>
              <a:t>Amazon ECS has two modes: </a:t>
            </a:r>
          </a:p>
          <a:p>
            <a:pPr marL="228600" marR="0" indent="-228600" algn="l" defTabSz="457200" rtl="0" eaLnBrk="1" fontAlgn="auto" latinLnBrk="0" hangingPunct="1">
              <a:lnSpc>
                <a:spcPct val="100000"/>
              </a:lnSpc>
              <a:spcBef>
                <a:spcPts val="480"/>
              </a:spcBef>
              <a:spcAft>
                <a:spcPts val="0"/>
              </a:spcAft>
              <a:buClrTx/>
              <a:buSzTx/>
              <a:buFont typeface="Arial" panose="020B0604020202020204" pitchFamily="34" charset="0"/>
              <a:buChar char="•"/>
              <a:tabLst/>
              <a:defRPr/>
            </a:pPr>
            <a:r>
              <a:rPr lang="en-US" sz="1000" dirty="0"/>
              <a:t>EC2 launch type </a:t>
            </a:r>
          </a:p>
          <a:p>
            <a:pPr marL="228600" marR="0" indent="-228600" algn="l" defTabSz="457200" rtl="0" eaLnBrk="1" fontAlgn="auto" latinLnBrk="0" hangingPunct="1">
              <a:lnSpc>
                <a:spcPct val="100000"/>
              </a:lnSpc>
              <a:spcBef>
                <a:spcPts val="480"/>
              </a:spcBef>
              <a:spcAft>
                <a:spcPts val="0"/>
              </a:spcAft>
              <a:buClrTx/>
              <a:buSzTx/>
              <a:buFont typeface="Arial" panose="020B0604020202020204" pitchFamily="34" charset="0"/>
              <a:buChar char="•"/>
              <a:tabLst/>
              <a:defRPr/>
            </a:pPr>
            <a:r>
              <a:rPr lang="en-US" sz="1000" dirty="0"/>
              <a:t>AWS Fargate launch type</a:t>
            </a:r>
          </a:p>
          <a:p>
            <a:pPr marL="0" marR="0" indent="0" algn="l" defTabSz="457200" rtl="0" eaLnBrk="1" fontAlgn="auto" latinLnBrk="0" hangingPunct="1">
              <a:lnSpc>
                <a:spcPct val="100000"/>
              </a:lnSpc>
              <a:spcBef>
                <a:spcPts val="480"/>
              </a:spcBef>
              <a:spcAft>
                <a:spcPts val="0"/>
              </a:spcAft>
              <a:buClrTx/>
              <a:buSzTx/>
              <a:buFontTx/>
              <a:buNone/>
              <a:tabLst/>
              <a:defRPr/>
            </a:pPr>
            <a:endParaRPr lang="en-US" sz="1000" dirty="0"/>
          </a:p>
          <a:p>
            <a:pPr marL="0" marR="0" indent="0" algn="l" defTabSz="457200" rtl="0" eaLnBrk="1" fontAlgn="auto" latinLnBrk="0" hangingPunct="1">
              <a:lnSpc>
                <a:spcPct val="100000"/>
              </a:lnSpc>
              <a:spcBef>
                <a:spcPts val="480"/>
              </a:spcBef>
              <a:spcAft>
                <a:spcPts val="0"/>
              </a:spcAft>
              <a:buClrTx/>
              <a:buSzTx/>
              <a:buFontTx/>
              <a:buNone/>
              <a:tabLst/>
              <a:defRPr/>
            </a:pPr>
            <a:r>
              <a:rPr lang="en-US" sz="1000" dirty="0"/>
              <a:t>With Fargate launch type, all you have to do is package your application in containers, specify the CPU and memory requirements, define networking and IAM policies, and launch the application.</a:t>
            </a:r>
            <a:r>
              <a:rPr lang="en-US" sz="1000" baseline="0" dirty="0"/>
              <a:t> </a:t>
            </a:r>
            <a:r>
              <a:rPr lang="en-US" sz="1000" dirty="0"/>
              <a:t>Fargate manages all the scaling and infrastructure needed to run your containers in a highly available manner.</a:t>
            </a:r>
          </a:p>
          <a:p>
            <a:pPr marL="0" marR="0" indent="0" algn="l" defTabSz="457200" rtl="0" eaLnBrk="1" fontAlgn="auto" latinLnBrk="0" hangingPunct="1">
              <a:lnSpc>
                <a:spcPct val="100000"/>
              </a:lnSpc>
              <a:spcBef>
                <a:spcPts val="480"/>
              </a:spcBef>
              <a:spcAft>
                <a:spcPts val="0"/>
              </a:spcAft>
              <a:buClrTx/>
              <a:buSzTx/>
              <a:buFontTx/>
              <a:buNone/>
              <a:tabLst/>
              <a:defRPr/>
            </a:pPr>
            <a:endParaRPr lang="en-US" sz="1000" baseline="0" dirty="0"/>
          </a:p>
          <a:p>
            <a:pPr marL="0" marR="0" indent="0" algn="l" defTabSz="457200" rtl="0" eaLnBrk="1" fontAlgn="auto" latinLnBrk="0" hangingPunct="1">
              <a:lnSpc>
                <a:spcPct val="100000"/>
              </a:lnSpc>
              <a:spcBef>
                <a:spcPts val="480"/>
              </a:spcBef>
              <a:spcAft>
                <a:spcPts val="0"/>
              </a:spcAft>
              <a:buClrTx/>
              <a:buSzTx/>
              <a:buFontTx/>
              <a:buNone/>
              <a:tabLst/>
              <a:defRPr/>
            </a:pPr>
            <a:r>
              <a:rPr lang="en-US" sz="1000" baseline="0" dirty="0"/>
              <a:t>Running containers as Fargate or EC2 is a launch-time decision. There</a:t>
            </a:r>
            <a:r>
              <a:rPr lang="en-US" sz="1000" baseline="0" dirty="0">
                <a:solidFill>
                  <a:srgbClr val="222222"/>
                </a:solidFill>
                <a:ea typeface="Consolas" charset="0"/>
                <a:cs typeface="Consolas" charset="0"/>
              </a:rPr>
              <a:t> is no additional plugin to add to run your containers as Fargate.</a:t>
            </a:r>
            <a:endParaRPr lang="en-US" sz="1000" dirty="0"/>
          </a:p>
        </p:txBody>
      </p:sp>
    </p:spTree>
    <p:extLst>
      <p:ext uri="{BB962C8B-B14F-4D97-AF65-F5344CB8AC3E}">
        <p14:creationId xmlns:p14="http://schemas.microsoft.com/office/powerpoint/2010/main" val="450168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92406"/>
            <a:ext cx="5486401" cy="4350347"/>
          </a:xfrm>
        </p:spPr>
        <p:txBody>
          <a:bodyPr/>
          <a:lstStyle/>
          <a:p>
            <a:pPr marL="0" marR="0" indent="0" algn="l" defTabSz="457200" rtl="0" eaLnBrk="1" fontAlgn="auto" latinLnBrk="0" hangingPunct="1">
              <a:lnSpc>
                <a:spcPct val="100000"/>
              </a:lnSpc>
              <a:spcBef>
                <a:spcPts val="480"/>
              </a:spcBef>
              <a:spcAft>
                <a:spcPts val="0"/>
              </a:spcAft>
              <a:buClrTx/>
              <a:buSzTx/>
              <a:buFontTx/>
              <a:buNone/>
              <a:tabLst/>
              <a:defRPr/>
            </a:pPr>
            <a:r>
              <a:rPr lang="en-US" sz="1000" dirty="0"/>
              <a:t>Amazon ECS has two modes: </a:t>
            </a:r>
          </a:p>
          <a:p>
            <a:pPr marL="228600" marR="0" indent="-228600" algn="l" defTabSz="457200" rtl="0" eaLnBrk="1" fontAlgn="auto" latinLnBrk="0" hangingPunct="1">
              <a:lnSpc>
                <a:spcPct val="100000"/>
              </a:lnSpc>
              <a:spcBef>
                <a:spcPts val="480"/>
              </a:spcBef>
              <a:spcAft>
                <a:spcPts val="0"/>
              </a:spcAft>
              <a:buClrTx/>
              <a:buSzTx/>
              <a:buFont typeface="Arial" panose="020B0604020202020204" pitchFamily="34" charset="0"/>
              <a:buChar char="•"/>
              <a:tabLst/>
              <a:defRPr/>
            </a:pPr>
            <a:r>
              <a:rPr lang="en-US" sz="1000" dirty="0"/>
              <a:t>EC2 launch type </a:t>
            </a:r>
          </a:p>
          <a:p>
            <a:pPr marL="228600" marR="0" indent="-228600" algn="l" defTabSz="457200" rtl="0" eaLnBrk="1" fontAlgn="auto" latinLnBrk="0" hangingPunct="1">
              <a:lnSpc>
                <a:spcPct val="100000"/>
              </a:lnSpc>
              <a:spcBef>
                <a:spcPts val="480"/>
              </a:spcBef>
              <a:spcAft>
                <a:spcPts val="0"/>
              </a:spcAft>
              <a:buClrTx/>
              <a:buSzTx/>
              <a:buFont typeface="Arial" panose="020B0604020202020204" pitchFamily="34" charset="0"/>
              <a:buChar char="•"/>
              <a:tabLst/>
              <a:defRPr/>
            </a:pPr>
            <a:r>
              <a:rPr lang="en-US" sz="1000" dirty="0"/>
              <a:t>AWS Fargate launch type</a:t>
            </a:r>
          </a:p>
          <a:p>
            <a:pPr marL="0" marR="0" indent="0" algn="l" defTabSz="457200" rtl="0" eaLnBrk="1" fontAlgn="auto" latinLnBrk="0" hangingPunct="1">
              <a:lnSpc>
                <a:spcPct val="100000"/>
              </a:lnSpc>
              <a:spcBef>
                <a:spcPts val="480"/>
              </a:spcBef>
              <a:spcAft>
                <a:spcPts val="0"/>
              </a:spcAft>
              <a:buClrTx/>
              <a:buSzTx/>
              <a:buFontTx/>
              <a:buNone/>
              <a:tabLst/>
              <a:defRPr/>
            </a:pPr>
            <a:endParaRPr lang="en-US" sz="1000" dirty="0"/>
          </a:p>
          <a:p>
            <a:pPr marL="0" marR="0" indent="0" algn="l" defTabSz="457200" rtl="0" eaLnBrk="1" fontAlgn="auto" latinLnBrk="0" hangingPunct="1">
              <a:lnSpc>
                <a:spcPct val="100000"/>
              </a:lnSpc>
              <a:spcBef>
                <a:spcPts val="480"/>
              </a:spcBef>
              <a:spcAft>
                <a:spcPts val="0"/>
              </a:spcAft>
              <a:buClrTx/>
              <a:buSzTx/>
              <a:buFontTx/>
              <a:buNone/>
              <a:tabLst/>
              <a:defRPr/>
            </a:pPr>
            <a:r>
              <a:rPr lang="en-US" sz="1000" dirty="0"/>
              <a:t>With Fargate launch type, all you have to do is package your application in containers, specify the CPU and memory requirements, define networking and IAM policies, and launch the application.</a:t>
            </a:r>
            <a:r>
              <a:rPr lang="en-US" sz="1000" baseline="0" dirty="0"/>
              <a:t> </a:t>
            </a:r>
            <a:r>
              <a:rPr lang="en-US" sz="1000" dirty="0"/>
              <a:t>Fargate manages all the scaling and infrastructure needed to run your containers in a highly available manner.</a:t>
            </a:r>
          </a:p>
          <a:p>
            <a:pPr marL="0" marR="0" indent="0" algn="l" defTabSz="457200" rtl="0" eaLnBrk="1" fontAlgn="auto" latinLnBrk="0" hangingPunct="1">
              <a:lnSpc>
                <a:spcPct val="100000"/>
              </a:lnSpc>
              <a:spcBef>
                <a:spcPts val="480"/>
              </a:spcBef>
              <a:spcAft>
                <a:spcPts val="0"/>
              </a:spcAft>
              <a:buClrTx/>
              <a:buSzTx/>
              <a:buFontTx/>
              <a:buNone/>
              <a:tabLst/>
              <a:defRPr/>
            </a:pPr>
            <a:endParaRPr lang="en-US" sz="1000" baseline="0" dirty="0"/>
          </a:p>
          <a:p>
            <a:pPr marL="0" marR="0" indent="0" algn="l" defTabSz="457200" rtl="0" eaLnBrk="1" fontAlgn="auto" latinLnBrk="0" hangingPunct="1">
              <a:lnSpc>
                <a:spcPct val="100000"/>
              </a:lnSpc>
              <a:spcBef>
                <a:spcPts val="480"/>
              </a:spcBef>
              <a:spcAft>
                <a:spcPts val="0"/>
              </a:spcAft>
              <a:buClrTx/>
              <a:buSzTx/>
              <a:buFontTx/>
              <a:buNone/>
              <a:tabLst/>
              <a:defRPr/>
            </a:pPr>
            <a:r>
              <a:rPr lang="en-US" sz="1000" baseline="0" dirty="0"/>
              <a:t>Running containers as Fargate or EC2 is a launch-time decision. There</a:t>
            </a:r>
            <a:r>
              <a:rPr lang="en-US" sz="1000" baseline="0" dirty="0">
                <a:solidFill>
                  <a:srgbClr val="222222"/>
                </a:solidFill>
                <a:ea typeface="Consolas" charset="0"/>
                <a:cs typeface="Consolas" charset="0"/>
              </a:rPr>
              <a:t> is no additional plugin to add to run your containers as Fargate.</a:t>
            </a:r>
            <a:endParaRPr lang="en-US" sz="1000" dirty="0"/>
          </a:p>
        </p:txBody>
      </p:sp>
    </p:spTree>
    <p:extLst>
      <p:ext uri="{BB962C8B-B14F-4D97-AF65-F5344CB8AC3E}">
        <p14:creationId xmlns:p14="http://schemas.microsoft.com/office/powerpoint/2010/main" val="679166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44961"/>
            <a:ext cx="5486401" cy="3848322"/>
          </a:xfrm>
        </p:spPr>
        <p:txBody>
          <a:bodyPr/>
          <a:lstStyle/>
          <a:p>
            <a:r>
              <a:rPr lang="en-US" sz="1000" dirty="0"/>
              <a:t>With AWS Fargate, you no longer have to provision, configure, and scale clusters of virtual machines to run containers.</a:t>
            </a:r>
          </a:p>
          <a:p>
            <a:endParaRPr lang="en-US" sz="1000" dirty="0"/>
          </a:p>
          <a:p>
            <a:r>
              <a:rPr lang="en-US" sz="1000" dirty="0"/>
              <a:t>If you want to get a service or app up and running quickly, Fargate is a great way to make this happen. Write your task definition, choose Fargate, and you are off and running. Everything else is managed for you.</a:t>
            </a:r>
          </a:p>
          <a:p>
            <a:pPr marL="0" marR="0" indent="0" algn="l" defTabSz="457200" rtl="0" eaLnBrk="1" fontAlgn="auto" latinLnBrk="0" hangingPunct="1">
              <a:lnSpc>
                <a:spcPct val="100000"/>
              </a:lnSpc>
              <a:spcBef>
                <a:spcPts val="480"/>
              </a:spcBef>
              <a:spcAft>
                <a:spcPts val="0"/>
              </a:spcAft>
              <a:buClrTx/>
              <a:buSzTx/>
              <a:buFontTx/>
              <a:buNone/>
              <a:tabLst/>
              <a:defRPr/>
            </a:pPr>
            <a:r>
              <a:rPr lang="en-US" sz="1000" baseline="0" dirty="0"/>
              <a:t>Or, let’s say you need to quickly migrate a monolithic app to the cloud.  By containerizing the app and then launching with Fargate, you can worry less about the cluster and focus on the app itself.</a:t>
            </a:r>
          </a:p>
          <a:p>
            <a:endParaRPr lang="en-US" sz="1000" dirty="0"/>
          </a:p>
          <a:p>
            <a:r>
              <a:rPr lang="en-US" sz="1000" baseline="0" dirty="0"/>
              <a:t>Another use case where Fargate helps is if your service or app is highly variable and un-predictable in the resources it may use over time. Since Fargate can add additional infrastructure capacity automatically, in the bounds you set, you don’t have to worry about your service running out of resources and becoming unavailable. Additionally, you don’t have to overprovision for the highest possible demand, and end up paying for resources you did not end up needing in the first place.</a:t>
            </a:r>
          </a:p>
          <a:p>
            <a:r>
              <a:rPr lang="en-US" sz="1000" baseline="0" dirty="0"/>
              <a:t>with EC2.</a:t>
            </a:r>
            <a:endParaRPr lang="en-US" sz="1000" dirty="0"/>
          </a:p>
        </p:txBody>
      </p:sp>
    </p:spTree>
    <p:extLst>
      <p:ext uri="{BB962C8B-B14F-4D97-AF65-F5344CB8AC3E}">
        <p14:creationId xmlns:p14="http://schemas.microsoft.com/office/powerpoint/2010/main" val="3484139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23942"/>
            <a:ext cx="5486401" cy="3848322"/>
          </a:xfrm>
        </p:spPr>
        <p:txBody>
          <a:bodyPr/>
          <a:lstStyle/>
          <a:p>
            <a:r>
              <a:rPr lang="en-US" sz="1000" dirty="0"/>
              <a:t>I</a:t>
            </a:r>
            <a:r>
              <a:rPr lang="en-US" sz="1000" baseline="0" dirty="0"/>
              <a:t>f you are a heavy user of EC2 Spot, or you have paid for reserved instances, you may choose to use EC2 mode for your ECS tasks. Since Fargate is managing all the infrastructure on your behalf and charging by the CPU and Memory second consumed, there is not a way today to translate that to Spot or reserved instances.</a:t>
            </a:r>
          </a:p>
          <a:p>
            <a:endParaRPr lang="en-US" sz="1000" baseline="0" dirty="0"/>
          </a:p>
          <a:p>
            <a:pPr marL="0" marR="0" indent="0" algn="l" defTabSz="457200" rtl="0" eaLnBrk="1" fontAlgn="auto" latinLnBrk="0" hangingPunct="1">
              <a:lnSpc>
                <a:spcPct val="100000"/>
              </a:lnSpc>
              <a:spcBef>
                <a:spcPts val="480"/>
              </a:spcBef>
              <a:spcAft>
                <a:spcPts val="0"/>
              </a:spcAft>
              <a:buClrTx/>
              <a:buSzTx/>
              <a:buFontTx/>
              <a:buNone/>
              <a:tabLst/>
              <a:defRPr/>
            </a:pPr>
            <a:r>
              <a:rPr lang="en-US" sz="1000" baseline="0" dirty="0"/>
              <a:t>If the services and apps you are deploying run on Microsoft Windows based containers, EC2 mode is still the best option for deployment. This allows you to use Windows based AMIs and configurations in your cluster, which is not currently supported by Fargate. </a:t>
            </a:r>
            <a:endParaRPr lang="en-US" sz="1000" dirty="0"/>
          </a:p>
          <a:p>
            <a:endParaRPr lang="en-US" sz="1000" baseline="0" dirty="0"/>
          </a:p>
          <a:p>
            <a:r>
              <a:rPr lang="en-US" sz="1000" baseline="0" dirty="0"/>
              <a:t>Finally, if you simply require more granular control of your EC2 instances (due to support compliance, governance requirements, broader customization options or specialized hardware) you will need to stick with EC2.</a:t>
            </a:r>
            <a:endParaRPr lang="en-US" sz="1000" dirty="0"/>
          </a:p>
        </p:txBody>
      </p:sp>
    </p:spTree>
    <p:extLst>
      <p:ext uri="{BB962C8B-B14F-4D97-AF65-F5344CB8AC3E}">
        <p14:creationId xmlns:p14="http://schemas.microsoft.com/office/powerpoint/2010/main" val="3328327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6632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rPr>
              <a:t>Kubernetes is open-source </a:t>
            </a:r>
            <a:r>
              <a:rPr lang="en-US" sz="1000" dirty="0"/>
              <a:t>container orchestration software </a:t>
            </a:r>
            <a:r>
              <a:rPr lang="en-US" sz="1000" b="0" i="0" kern="1200" dirty="0">
                <a:solidFill>
                  <a:schemeClr val="tx1"/>
                </a:solidFill>
                <a:effectLst/>
              </a:rPr>
              <a:t>that allows you to deploy and manage containerized applications at scale and run any type of containerized application by using the same toolset on-premises and in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rPr>
              <a:t>Kubernetes works by managing a cluster of compute instances.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rPr>
              <a:t>It runs </a:t>
            </a:r>
            <a:r>
              <a:rPr lang="en-US" sz="1000" b="0" i="1" kern="1200" dirty="0">
                <a:solidFill>
                  <a:schemeClr val="tx1"/>
                </a:solidFill>
                <a:effectLst/>
              </a:rPr>
              <a:t>scheduling containers</a:t>
            </a:r>
            <a:r>
              <a:rPr lang="en-US" sz="1000" b="0" i="0" kern="1200" dirty="0">
                <a:solidFill>
                  <a:schemeClr val="tx1"/>
                </a:solidFill>
                <a:effectLst/>
              </a:rPr>
              <a:t> on the cluster, based on where compute resources are available, as well as the resource requirements of each container that you will run to support your applications.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rPr>
              <a:t>Containers are run in logical groupings called </a:t>
            </a:r>
            <a:r>
              <a:rPr lang="en-US" sz="1000" b="0" i="1" kern="1200" dirty="0">
                <a:solidFill>
                  <a:schemeClr val="tx1"/>
                </a:solidFill>
                <a:effectLst/>
              </a:rPr>
              <a:t>pods,</a:t>
            </a:r>
            <a:r>
              <a:rPr lang="en-US" sz="1000" b="0" i="0" kern="1200" dirty="0">
                <a:solidFill>
                  <a:schemeClr val="tx1"/>
                </a:solidFill>
                <a:effectLst/>
              </a:rPr>
              <a:t> and you can run and scale one or many containers together as a pod.</a:t>
            </a:r>
          </a:p>
          <a:p>
            <a:pPr marL="171450" indent="-171450">
              <a:buFont typeface="Arial" panose="020B0604020202020204" pitchFamily="34" charset="0"/>
              <a:buChar char="•"/>
            </a:pPr>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Kubernetes </a:t>
            </a:r>
            <a:r>
              <a:rPr lang="en-US" sz="1000" b="0" i="1" kern="1200" dirty="0">
                <a:solidFill>
                  <a:schemeClr val="tx1"/>
                </a:solidFill>
                <a:effectLst/>
              </a:rPr>
              <a:t>control plane</a:t>
            </a:r>
            <a:r>
              <a:rPr lang="en-US" sz="1000" b="1" i="0" kern="1200" dirty="0">
                <a:solidFill>
                  <a:schemeClr val="tx1"/>
                </a:solidFill>
                <a:effectLst/>
              </a:rPr>
              <a:t> </a:t>
            </a:r>
            <a:r>
              <a:rPr lang="en-US" sz="1000" b="0" i="0" kern="1200" dirty="0">
                <a:solidFill>
                  <a:schemeClr val="tx1"/>
                </a:solidFill>
                <a:effectLst/>
              </a:rPr>
              <a:t>software decides when and where to run your pods, manages traffic routing, and scales your pods based on utilization or other metrics that you define. </a:t>
            </a:r>
          </a:p>
          <a:p>
            <a:pPr marL="628650" lvl="1" indent="-171450">
              <a:buFont typeface="Arial" panose="020B0604020202020204" pitchFamily="34" charset="0"/>
              <a:buChar char="•"/>
            </a:pPr>
            <a:r>
              <a:rPr lang="en-US" sz="1000" b="0" i="0" kern="1200" dirty="0">
                <a:solidFill>
                  <a:schemeClr val="tx1"/>
                </a:solidFill>
                <a:effectLst/>
              </a:rPr>
              <a:t>Kubernetes automatically starts pods on your cluster based on their resource requirements. It automatically restarts pods if they, or the instances they are running on, fail. </a:t>
            </a:r>
          </a:p>
          <a:p>
            <a:pPr marL="628650" lvl="1" indent="-171450">
              <a:buFont typeface="Arial" panose="020B0604020202020204" pitchFamily="34" charset="0"/>
              <a:buChar char="•"/>
            </a:pPr>
            <a:r>
              <a:rPr lang="en-US" sz="1000" b="0" i="0" kern="1200" dirty="0">
                <a:solidFill>
                  <a:schemeClr val="tx1"/>
                </a:solidFill>
                <a:effectLst/>
              </a:rPr>
              <a:t>Each pod is given an IP address and a single Domain Name System (DNS)</a:t>
            </a:r>
            <a:r>
              <a:rPr lang="en-US" sz="1000" b="0" i="0" kern="1200" baseline="0" dirty="0">
                <a:solidFill>
                  <a:schemeClr val="tx1"/>
                </a:solidFill>
                <a:effectLst/>
              </a:rPr>
              <a:t> </a:t>
            </a:r>
            <a:r>
              <a:rPr lang="en-US" sz="1000" b="0" i="0" kern="1200" dirty="0">
                <a:solidFill>
                  <a:schemeClr val="tx1"/>
                </a:solidFill>
                <a:effectLst/>
              </a:rPr>
              <a:t>name, which Kubernetes uses to connect your services with each other and external traffic.</a:t>
            </a:r>
            <a:br>
              <a:rPr lang="en-US" sz="1000" b="0" i="0" kern="1200" dirty="0">
                <a:solidFill>
                  <a:schemeClr val="tx1"/>
                </a:solidFill>
                <a:effectLst/>
              </a:rPr>
            </a:br>
            <a:endParaRPr lang="en-US" sz="1000" b="1" dirty="0"/>
          </a:p>
          <a:p>
            <a:pPr marL="171450" indent="-171450">
              <a:buFont typeface="Arial" panose="020B0604020202020204" pitchFamily="34" charset="0"/>
              <a:buChar char="•"/>
            </a:pPr>
            <a:r>
              <a:rPr lang="en-US" sz="1000" b="0" i="0" kern="1200" dirty="0">
                <a:solidFill>
                  <a:schemeClr val="tx1"/>
                </a:solidFill>
                <a:effectLst/>
              </a:rPr>
              <a:t>Kubernetes lets you define complex containerized applications and run them </a:t>
            </a:r>
            <a:r>
              <a:rPr lang="en-US" sz="1000" b="0" i="1" kern="1200" dirty="0">
                <a:solidFill>
                  <a:schemeClr val="tx1"/>
                </a:solidFill>
                <a:effectLst/>
              </a:rPr>
              <a:t>at scale</a:t>
            </a:r>
            <a:r>
              <a:rPr lang="en-US" sz="1000" b="0" i="0" kern="1200" dirty="0">
                <a:solidFill>
                  <a:schemeClr val="tx1"/>
                </a:solidFill>
                <a:effectLst/>
              </a:rPr>
              <a:t> across a cluster of servers. </a:t>
            </a:r>
          </a:p>
          <a:p>
            <a:pPr marL="628650" lvl="1" indent="-171450">
              <a:buFont typeface="Arial" panose="020B0604020202020204" pitchFamily="34" charset="0"/>
              <a:buChar char="•"/>
            </a:pPr>
            <a:r>
              <a:rPr lang="en-US" sz="1000" b="0" i="1" kern="1200" dirty="0">
                <a:solidFill>
                  <a:schemeClr val="tx1"/>
                </a:solidFill>
                <a:effectLst/>
              </a:rPr>
              <a:t>Applications can be seamlessly moved </a:t>
            </a:r>
            <a:r>
              <a:rPr lang="en-US" sz="1000" b="0" i="0" kern="1200" dirty="0">
                <a:solidFill>
                  <a:schemeClr val="tx1"/>
                </a:solidFill>
                <a:effectLst/>
              </a:rPr>
              <a:t>from local development machines to production deployments on the cloud by using the same operational tooling. </a:t>
            </a:r>
          </a:p>
          <a:p>
            <a:pPr marL="628650" lvl="1" indent="-171450">
              <a:buFont typeface="Arial" panose="020B0604020202020204" pitchFamily="34" charset="0"/>
              <a:buChar char="•"/>
            </a:pPr>
            <a:r>
              <a:rPr lang="en-US" sz="1000" b="0" i="0" kern="1200" dirty="0">
                <a:solidFill>
                  <a:schemeClr val="tx1"/>
                </a:solidFill>
                <a:effectLst/>
              </a:rPr>
              <a:t>A key advantage of Kubernetes is that you can use it to </a:t>
            </a:r>
            <a:r>
              <a:rPr lang="en-US" sz="1000" b="0" i="1" kern="1200" dirty="0">
                <a:solidFill>
                  <a:schemeClr val="tx1"/>
                </a:solidFill>
                <a:effectLst/>
              </a:rPr>
              <a:t>run</a:t>
            </a:r>
            <a:r>
              <a:rPr lang="en-US" sz="1000" b="0" i="0" kern="1200" dirty="0">
                <a:solidFill>
                  <a:schemeClr val="tx1"/>
                </a:solidFill>
                <a:effectLst/>
              </a:rPr>
              <a:t> your containerized applications </a:t>
            </a:r>
            <a:r>
              <a:rPr lang="en-US" sz="1000" b="0" i="1" kern="1200" dirty="0">
                <a:solidFill>
                  <a:schemeClr val="tx1"/>
                </a:solidFill>
                <a:effectLst/>
              </a:rPr>
              <a:t>anywhere</a:t>
            </a:r>
            <a:r>
              <a:rPr lang="en-US" sz="1000" b="0" i="0" kern="1200" dirty="0">
                <a:solidFill>
                  <a:schemeClr val="tx1"/>
                </a:solidFill>
                <a:effectLst/>
              </a:rPr>
              <a:t> without needing to change your operational tooling.  </a:t>
            </a:r>
          </a:p>
          <a:p>
            <a:pPr marL="457200" lvl="1" indent="0">
              <a:buFont typeface="Arial" panose="020B0604020202020204" pitchFamily="34" charset="0"/>
              <a:buNone/>
            </a:pPr>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As an open source project, </a:t>
            </a:r>
            <a:r>
              <a:rPr lang="en-US" sz="1000" b="0" i="1" kern="1200" dirty="0">
                <a:solidFill>
                  <a:schemeClr val="tx1"/>
                </a:solidFill>
                <a:effectLst/>
              </a:rPr>
              <a:t>adding new functionality </a:t>
            </a:r>
            <a:r>
              <a:rPr lang="en-US" sz="1000" b="0" i="0" kern="1200" dirty="0">
                <a:solidFill>
                  <a:schemeClr val="tx1"/>
                </a:solidFill>
                <a:effectLst/>
              </a:rPr>
              <a:t>to Kubernetes is easy. </a:t>
            </a:r>
          </a:p>
          <a:p>
            <a:pPr marL="628650" lvl="1" indent="-171450">
              <a:buFont typeface="Arial" panose="020B0604020202020204" pitchFamily="34" charset="0"/>
              <a:buNone/>
            </a:pPr>
            <a:r>
              <a:rPr lang="en-US" sz="1000" b="0" i="0" kern="1200" dirty="0">
                <a:solidFill>
                  <a:schemeClr val="tx1"/>
                </a:solidFill>
                <a:effectLst/>
              </a:rPr>
              <a:t>A large community of developers and companies build extensions, integrations, and plugins that help Kubernetes users do more.</a:t>
            </a:r>
          </a:p>
        </p:txBody>
      </p:sp>
    </p:spTree>
    <p:extLst>
      <p:ext uri="{BB962C8B-B14F-4D97-AF65-F5344CB8AC3E}">
        <p14:creationId xmlns:p14="http://schemas.microsoft.com/office/powerpoint/2010/main" val="349454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rPr>
              <a:t>You can run Kubernetes on your AWS accounts. You can choose to manage the Kubernetes infrastructure yourself by running it on Amazon EC2 instances. Or, you can use an automatically provisioned, managed Kubernetes control plane with Amazon Elastic Container Service for Kubernetes (Amazon EKS).</a:t>
            </a:r>
          </a:p>
          <a:p>
            <a:endParaRPr lang="en-US" sz="1000" b="0" i="0" kern="1200" dirty="0">
              <a:solidFill>
                <a:schemeClr val="tx1"/>
              </a:solidFill>
              <a:effectLst/>
            </a:endParaRPr>
          </a:p>
          <a:p>
            <a:r>
              <a:rPr lang="en-US" sz="1000" baseline="0" dirty="0"/>
              <a:t>Amazon EKS makes it easy to deploy, manage, and scale containerized applications using Kubernetes. </a:t>
            </a:r>
            <a:r>
              <a:rPr lang="en-US" sz="1000" dirty="0"/>
              <a:t>It runs the Kubernetes management infrastructure for you across multiple AWS Availability Zones to eliminate a single point of failure. Amazon EKS is certified Kubernetes conformant, so you can use existing tooling and plugins from partners and the Kubernetes community. Applications that run on any standard Kubernetes environment are fully compatible and can be migrated to Amazon EKS.</a:t>
            </a:r>
          </a:p>
          <a:p>
            <a:endParaRPr lang="en-US" sz="1000" dirty="0"/>
          </a:p>
          <a:p>
            <a:r>
              <a:rPr lang="en-US" sz="1000" dirty="0"/>
              <a:t>The </a:t>
            </a:r>
            <a:r>
              <a:rPr lang="en-US" sz="1000" baseline="0" dirty="0"/>
              <a:t>diagram shows how Amazon EKS works: </a:t>
            </a:r>
          </a:p>
          <a:p>
            <a:pPr marL="228600" indent="-228600">
              <a:buAutoNum type="arabicPeriod"/>
            </a:pPr>
            <a:endParaRPr lang="en-US" sz="1000" baseline="0" dirty="0"/>
          </a:p>
          <a:p>
            <a:pPr marL="228600" indent="-228600">
              <a:buAutoNum type="arabicPeriod"/>
            </a:pPr>
            <a:r>
              <a:rPr lang="en-US" sz="1000" baseline="0" dirty="0"/>
              <a:t>Provision an Amazon EKS cluster. Amazon EKS automatically deploys a Kubernetes control plane.</a:t>
            </a:r>
          </a:p>
          <a:p>
            <a:pPr marL="228600" indent="-228600">
              <a:buAutoNum type="arabicPeriod"/>
            </a:pPr>
            <a:r>
              <a:rPr lang="en-US" sz="1000" baseline="0" dirty="0"/>
              <a:t>Deploy worker nodes. Add the number of worker nodes that you need to your Amazon EKS cluster.</a:t>
            </a:r>
          </a:p>
          <a:p>
            <a:pPr marL="228600" indent="-228600">
              <a:buAutoNum type="arabicPeriod"/>
            </a:pPr>
            <a:r>
              <a:rPr lang="en-US" sz="1000" baseline="0" dirty="0"/>
              <a:t>Connect to Amazon EKS. Point your preferred Kubernetes tooling at your Amazon EKS cluster. </a:t>
            </a:r>
          </a:p>
          <a:p>
            <a:pPr marL="228600" indent="-228600">
              <a:buAutoNum type="arabicPeriod"/>
            </a:pPr>
            <a:r>
              <a:rPr lang="en-US" sz="1000" baseline="0" dirty="0"/>
              <a:t>Run Kubernetes applications. Deploy your Kubernetes applications to your Amazon EKS cluster. </a:t>
            </a:r>
          </a:p>
          <a:p>
            <a:pPr marL="228600" indent="-228600">
              <a:buAutoNum type="arabicPeriod"/>
            </a:pPr>
            <a:endParaRPr lang="en-US" sz="1000" baseline="0" dirty="0"/>
          </a:p>
        </p:txBody>
      </p:sp>
    </p:spTree>
    <p:extLst>
      <p:ext uri="{BB962C8B-B14F-4D97-AF65-F5344CB8AC3E}">
        <p14:creationId xmlns:p14="http://schemas.microsoft.com/office/powerpoint/2010/main" val="353733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96506"/>
          </a:xfrm>
        </p:spPr>
        <p:txBody>
          <a:bodyPr/>
          <a:lstStyle/>
          <a:p>
            <a:r>
              <a:rPr lang="en-US" sz="1000" b="0" i="1" dirty="0"/>
              <a:t>Amazon Elastic Container Registry (Amazon ECR) </a:t>
            </a:r>
            <a:r>
              <a:rPr lang="en-US" sz="1000" dirty="0"/>
              <a:t>is a fully</a:t>
            </a:r>
            <a:r>
              <a:rPr lang="en-US" sz="1000" baseline="0" dirty="0"/>
              <a:t> </a:t>
            </a:r>
            <a:r>
              <a:rPr lang="en-US" sz="1000" dirty="0"/>
              <a:t>managed Docker container registry that makes it easy for developers to store, manage, and deploy Docker container images. It is integrated with Amazon ECS, so you can store, run, and manage container images for applications that run on Amazon ECS. Specify the Amazon ECR repository in your task definition, and Amazon ECS will retrieve the appropriate images for your applications.</a:t>
            </a:r>
          </a:p>
          <a:p>
            <a:endParaRPr lang="en-US" sz="1000" b="1" dirty="0"/>
          </a:p>
          <a:p>
            <a:r>
              <a:rPr lang="en-US" sz="1000" dirty="0"/>
              <a:t>Amazon ECR supports Docker Registry HTTP API version</a:t>
            </a:r>
            <a:r>
              <a:rPr lang="en-US" sz="1000" baseline="0" dirty="0"/>
              <a:t> </a:t>
            </a:r>
            <a:r>
              <a:rPr lang="en-US" sz="1000" dirty="0"/>
              <a:t>2, which allows you to interact with Amazon ECR by using Docker CLI commands or your preferred Docker tools. In this way, you can maintain your existing development workflow and access Amazon ECR from any Docker environment, whether in the cloud, on</a:t>
            </a:r>
            <a:r>
              <a:rPr lang="en-US" sz="1000" baseline="0" dirty="0"/>
              <a:t> </a:t>
            </a:r>
            <a:r>
              <a:rPr lang="en-US" sz="1000" dirty="0"/>
              <a:t>premises, or on your local machine. </a:t>
            </a:r>
          </a:p>
          <a:p>
            <a:endParaRPr lang="en-US" sz="1000" dirty="0"/>
          </a:p>
          <a:p>
            <a:r>
              <a:rPr lang="en-US" sz="1000" dirty="0"/>
              <a:t>Amazon ECR stores your container images in Amazon S3 so it benefits from</a:t>
            </a:r>
            <a:r>
              <a:rPr lang="en-US" sz="1000" baseline="0" dirty="0"/>
              <a:t> the</a:t>
            </a:r>
            <a:r>
              <a:rPr lang="en-US" sz="1000" dirty="0"/>
              <a:t> </a:t>
            </a:r>
            <a:r>
              <a:rPr lang="en-US" sz="1000" b="0" i="1" dirty="0"/>
              <a:t>high availability and durability</a:t>
            </a:r>
            <a:r>
              <a:rPr lang="en-US" sz="1000" b="0" i="0" baseline="0" dirty="0"/>
              <a:t> of Amazon S3.</a:t>
            </a:r>
            <a:endParaRPr lang="en-US" sz="1000" dirty="0"/>
          </a:p>
          <a:p>
            <a:endParaRPr lang="en-US" sz="1000" dirty="0"/>
          </a:p>
          <a:p>
            <a:r>
              <a:rPr lang="en-US" sz="1000" b="0" dirty="0"/>
              <a:t>You can</a:t>
            </a:r>
            <a:r>
              <a:rPr lang="en-US" sz="1000" dirty="0"/>
              <a:t> define and organize repositories in your Amazon ECR registry by using namespaces. This allows you to organize your repositories based on your team’s existing workflows. You can also set the API actions that another user can perform on your repository, which</a:t>
            </a:r>
            <a:r>
              <a:rPr lang="en-US" sz="1000" baseline="0" dirty="0"/>
              <a:t> </a:t>
            </a:r>
            <a:r>
              <a:rPr lang="en-US" sz="1000" dirty="0"/>
              <a:t>allows you to easily share your repositories with different users and AWS accounts.</a:t>
            </a:r>
          </a:p>
          <a:p>
            <a:endParaRPr lang="en-US" sz="1000" dirty="0"/>
          </a:p>
          <a:p>
            <a:r>
              <a:rPr lang="en-US" sz="1000" dirty="0"/>
              <a:t>Amazon ECR uses IAM for </a:t>
            </a:r>
            <a:r>
              <a:rPr lang="en-US" sz="1000" b="0" i="1" dirty="0"/>
              <a:t>access control</a:t>
            </a:r>
            <a:r>
              <a:rPr lang="en-US" sz="1000" dirty="0"/>
              <a:t>, so you can control who and what (e.g., EC2 instances) can access your container images </a:t>
            </a:r>
            <a:r>
              <a:rPr lang="en-US" sz="1000" kern="1200" dirty="0">
                <a:solidFill>
                  <a:schemeClr val="tx1"/>
                </a:solidFill>
                <a:effectLst/>
              </a:rPr>
              <a:t>through defined policies</a:t>
            </a:r>
            <a:r>
              <a:rPr lang="en-US" sz="1000" dirty="0"/>
              <a:t>. </a:t>
            </a:r>
          </a:p>
          <a:p>
            <a:endParaRPr lang="en-US" sz="1000" dirty="0"/>
          </a:p>
          <a:p>
            <a:r>
              <a:rPr lang="en-US" sz="1000" dirty="0"/>
              <a:t>You can transfer your container images to and from Amazon ECS via HTTPS. Your images are also automatically </a:t>
            </a:r>
            <a:r>
              <a:rPr lang="en-US" sz="1000" b="0" i="1" dirty="0"/>
              <a:t>encrypted</a:t>
            </a:r>
            <a:r>
              <a:rPr lang="en-US" sz="1000" dirty="0"/>
              <a:t> at rest using Amazon S3 server-side encryption.</a:t>
            </a:r>
          </a:p>
          <a:p>
            <a:endParaRPr lang="en-US" sz="1000" dirty="0"/>
          </a:p>
          <a:p>
            <a:r>
              <a:rPr lang="en-US" sz="1000" dirty="0"/>
              <a:t>Finally, Amazon ECR also supports</a:t>
            </a:r>
            <a:r>
              <a:rPr lang="en-US" sz="1000" b="1" dirty="0"/>
              <a:t> </a:t>
            </a:r>
            <a:r>
              <a:rPr lang="en-US" sz="1000" b="0" i="1" dirty="0"/>
              <a:t>third-party integrations</a:t>
            </a:r>
            <a:r>
              <a:rPr lang="en-US" sz="1000" dirty="0"/>
              <a:t>. </a:t>
            </a:r>
          </a:p>
        </p:txBody>
      </p:sp>
    </p:spTree>
    <p:extLst>
      <p:ext uri="{BB962C8B-B14F-4D97-AF65-F5344CB8AC3E}">
        <p14:creationId xmlns:p14="http://schemas.microsoft.com/office/powerpoint/2010/main" val="1429667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Some key</a:t>
            </a:r>
            <a:r>
              <a:rPr lang="en-US" sz="1000" baseline="0" dirty="0"/>
              <a:t> </a:t>
            </a:r>
            <a:r>
              <a:rPr lang="en-US" sz="1000" dirty="0"/>
              <a:t>t</a:t>
            </a:r>
            <a:r>
              <a:rPr lang="en-US" sz="1000" baseline="0" dirty="0"/>
              <a:t>akeaways from this section include:</a:t>
            </a:r>
          </a:p>
          <a:p>
            <a:pPr marL="171450" indent="-171450">
              <a:buFont typeface="Arial" panose="020B0604020202020204" pitchFamily="34" charset="0"/>
              <a:buChar char="•"/>
            </a:pPr>
            <a:endParaRPr lang="en-US" sz="1000" i="0" baseline="0" dirty="0"/>
          </a:p>
          <a:p>
            <a:pPr marL="171450" indent="-171450">
              <a:buFont typeface="Arial" panose="020B0604020202020204" pitchFamily="34" charset="0"/>
              <a:buChar char="•"/>
            </a:pPr>
            <a:r>
              <a:rPr lang="en-US" sz="1000" baseline="0" dirty="0"/>
              <a:t>Containers hold everything that the software needs to run, such as libraries, system tools, code, and the runtime. </a:t>
            </a:r>
            <a:endParaRPr lang="en-US" sz="10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t>Docker</a:t>
            </a:r>
            <a:r>
              <a:rPr lang="en-US" sz="1000" i="0" dirty="0"/>
              <a:t> is a software platform</a:t>
            </a:r>
            <a:r>
              <a:rPr lang="en-US" sz="1000" i="0" baseline="0" dirty="0"/>
              <a:t> </a:t>
            </a:r>
            <a:r>
              <a:rPr lang="en-US" sz="1000" i="0" dirty="0"/>
              <a:t>that packages</a:t>
            </a:r>
            <a:r>
              <a:rPr lang="en-US" sz="1000" i="0" baseline="0" dirty="0"/>
              <a:t> software (such as applications) into units that are called </a:t>
            </a:r>
            <a:r>
              <a:rPr lang="en-US" sz="1000" i="1" baseline="0" dirty="0"/>
              <a:t>containers</a:t>
            </a:r>
            <a:r>
              <a:rPr lang="en-US" sz="1000" i="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t>A single application can span multiple containers.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baseline="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rPr>
              <a:t>Kubernetes is an open source </a:t>
            </a:r>
            <a:r>
              <a:rPr lang="en-US" sz="1000" dirty="0"/>
              <a:t>container orchestration software </a:t>
            </a:r>
            <a:r>
              <a:rPr lang="en-US" sz="1000" b="0" i="0" kern="1200" dirty="0">
                <a:solidFill>
                  <a:schemeClr val="tx1"/>
                </a:solidFill>
                <a:effectLst/>
              </a:rPr>
              <a:t>that allows you to deploy and manage containerized applications at scale.</a:t>
            </a:r>
          </a:p>
          <a:p>
            <a:endParaRPr lang="en-US" sz="1000" i="0" baseline="0" dirty="0"/>
          </a:p>
          <a:p>
            <a:endParaRPr lang="en-US" sz="1000" dirty="0"/>
          </a:p>
        </p:txBody>
      </p:sp>
    </p:spTree>
    <p:extLst>
      <p:ext uri="{BB962C8B-B14F-4D97-AF65-F5344CB8AC3E}">
        <p14:creationId xmlns:p14="http://schemas.microsoft.com/office/powerpoint/2010/main" val="164215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This concept can move from the physical world to the virtual world of computing platforms. Virtually, a </a:t>
            </a:r>
            <a:r>
              <a:rPr lang="en-US" i="1" dirty="0">
                <a:effectLst/>
                <a:latin typeface="Calibri" panose="020F0502020204030204" pitchFamily="34" charset="0"/>
                <a:ea typeface="Calibri" panose="020F0502020204030204" pitchFamily="34" charset="0"/>
                <a:cs typeface="Times New Roman" panose="02020603050405020304" pitchFamily="18" charset="0"/>
              </a:rPr>
              <a:t>container</a:t>
            </a:r>
            <a:r>
              <a:rPr lang="en-US" dirty="0">
                <a:effectLst/>
                <a:latin typeface="Calibri" panose="020F0502020204030204" pitchFamily="34" charset="0"/>
                <a:ea typeface="Calibri" panose="020F0502020204030204" pitchFamily="34" charset="0"/>
                <a:cs typeface="Times New Roman" panose="02020603050405020304" pitchFamily="18" charset="0"/>
              </a:rPr>
              <a:t> is a standardized unit of software designed to run quickly and reliably on any computing environment that runs the containerization platform. </a:t>
            </a:r>
          </a:p>
          <a:p>
            <a:pPr marR="0">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Containers provide operating system (OS) virtualization so that you can run an application and its dependencies in resource-isolated processes. A container is a lightweight, standalone software package that contains everything that a software application needs to run. For example, it can contain the application code, runtime engine, system tools, system libraries, and settings. Containers can help ensure that applications deploy quickly, reliably, and consistently regardless of the deployment environment.</a:t>
            </a:r>
          </a:p>
          <a:p>
            <a:pPr marR="0">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A single server can host several containers that all share the underlying host system’s OS kernel. These containers might be services that are part of a larger enterprise application, or they might be separate applications that run in their isolated environment.</a:t>
            </a:r>
          </a:p>
        </p:txBody>
      </p:sp>
    </p:spTree>
    <p:extLst>
      <p:ext uri="{BB962C8B-B14F-4D97-AF65-F5344CB8AC3E}">
        <p14:creationId xmlns:p14="http://schemas.microsoft.com/office/powerpoint/2010/main" val="463884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Increasing levels of abstraction are often associated with technical maturity. The move toward containers is part of the evolution of deployment models. </a:t>
            </a:r>
          </a:p>
          <a:p>
            <a:pPr marL="228600" marR="0">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In earlier phases, you had </a:t>
            </a:r>
            <a:r>
              <a:rPr lang="en-US" i="1" dirty="0">
                <a:effectLst/>
                <a:latin typeface="Calibri" panose="020F0502020204030204" pitchFamily="34" charset="0"/>
                <a:ea typeface="Calibri" panose="020F0502020204030204" pitchFamily="34" charset="0"/>
                <a:cs typeface="Times New Roman" panose="02020603050405020304" pitchFamily="18" charset="0"/>
              </a:rPr>
              <a:t>bare-metal servers. </a:t>
            </a:r>
            <a:r>
              <a:rPr lang="en-US" dirty="0">
                <a:effectLst/>
                <a:latin typeface="Calibri" panose="020F0502020204030204" pitchFamily="34" charset="0"/>
                <a:ea typeface="Calibri" panose="020F0502020204030204" pitchFamily="34" charset="0"/>
                <a:cs typeface="Times New Roman" panose="02020603050405020304" pitchFamily="18" charset="0"/>
              </a:rPr>
              <a:t>You had to build the architectural layers, such as the infrastructure and application software layers. For example, you would install an OS on top of your server hardware. Then, you would install any shared libraries on the OS, and then install the applications that use those libraries. This architecture was inefficient. </a:t>
            </a:r>
          </a:p>
          <a:p>
            <a:pPr marR="0">
              <a:spcBef>
                <a:spcPts val="0"/>
              </a:spcBef>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Your hardware costs are the same whether you are running at 0 percent utilization or 100 percent utilization. All of your applications must compete for the same resources, and you must keep the versions of your libraries in sync with all your applications. If one application requires an updated version of a library that is incompatible with other applications running on that host, then you run into problems.</a:t>
            </a:r>
          </a:p>
        </p:txBody>
      </p:sp>
    </p:spTree>
    <p:extLst>
      <p:ext uri="{BB962C8B-B14F-4D97-AF65-F5344CB8AC3E}">
        <p14:creationId xmlns:p14="http://schemas.microsoft.com/office/powerpoint/2010/main" val="367400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spcBef>
                <a:spcPts val="0"/>
              </a:spcBef>
              <a:tabLst>
                <a:tab pos="457200" algn="l"/>
              </a:tabLst>
            </a:pPr>
            <a:r>
              <a:rPr lang="en-US" dirty="0"/>
              <a:t>These shortcomings led to the use of a virtualization platform over the host OS. Now, you have isolated applications and their libraries, which have their own full OS inside a VM. This arrangement improves utilization because you can add more VMs to run on top of the existing hardware, which greatly reduces your physical footprint. The downside to VMs is that the virtualization layer is heavy. In this example, you now have three operating systems on the physical host server, instead of one. That means more patching, more updates, and significantly more space that is taken up on the physical host. It also can cause significant redundancy: you have installed potentially the same OS three times, and potentially the same library three times.</a:t>
            </a:r>
          </a:p>
        </p:txBody>
      </p:sp>
    </p:spTree>
    <p:extLst>
      <p:ext uri="{BB962C8B-B14F-4D97-AF65-F5344CB8AC3E}">
        <p14:creationId xmlns:p14="http://schemas.microsoft.com/office/powerpoint/2010/main" val="403781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spcBef>
                <a:spcPts val="0"/>
              </a:spcBef>
              <a:tabLst>
                <a:tab pos="4572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Containers improved upon the idea of virtualization. The container runtime shares the host operating system’s kernel. You can use this arrangement to your advantage to create container images by using file system layers. Containers are lightweight, efficient, and fast. They can be started up and shut down faster than VMs, which means better utilization of the underlying hardware. You can share libraries when needed, but you can also have library isolation for your applications. Containers are also highly portable. Because containers isolate software from other layers, their code runs identically across different environments—from developing and staging all the way to production.</a:t>
            </a:r>
          </a:p>
        </p:txBody>
      </p:sp>
    </p:spTree>
    <p:extLst>
      <p:ext uri="{BB962C8B-B14F-4D97-AF65-F5344CB8AC3E}">
        <p14:creationId xmlns:p14="http://schemas.microsoft.com/office/powerpoint/2010/main" val="261437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36742"/>
          </a:xfrm>
        </p:spPr>
        <p:txBody>
          <a:bodyPr/>
          <a:lstStyle/>
          <a:p>
            <a:pPr marL="171450" indent="-171450">
              <a:buFont typeface="Arial" panose="020B0604020202020204" pitchFamily="34" charset="0"/>
              <a:buChar char="•"/>
            </a:pPr>
            <a:r>
              <a:rPr lang="en-US" sz="1000" dirty="0"/>
              <a:t>Containers deliver </a:t>
            </a:r>
            <a:r>
              <a:rPr lang="en-US" sz="1000" b="0" i="1" dirty="0"/>
              <a:t>environmental consistency</a:t>
            </a:r>
            <a:r>
              <a:rPr lang="en-US" sz="1000" b="1" dirty="0"/>
              <a:t> </a:t>
            </a:r>
            <a:r>
              <a:rPr lang="en-US" sz="1000" b="0" dirty="0"/>
              <a:t>because the application’s code, configurations, and dependencies are packaged into a single object. </a:t>
            </a:r>
          </a:p>
          <a:p>
            <a:pPr marL="628650" lvl="1" indent="-171450">
              <a:buFont typeface="Arial" panose="020B0604020202020204" pitchFamily="34" charset="0"/>
              <a:buChar char="•"/>
            </a:pPr>
            <a:r>
              <a:rPr lang="en-US" sz="1000" dirty="0"/>
              <a:t>Containers serve as a building block that can be deployed on any compute resource regardless of software, operating system, or hardware configurations. </a:t>
            </a:r>
          </a:p>
          <a:p>
            <a:pPr marL="171450" indent="-171450">
              <a:buFont typeface="Arial" panose="020B0604020202020204" pitchFamily="34" charset="0"/>
              <a:buChar char="•"/>
            </a:pPr>
            <a:r>
              <a:rPr lang="en-US" sz="1000" dirty="0"/>
              <a:t>Containers also provide </a:t>
            </a:r>
            <a:r>
              <a:rPr lang="en-US" sz="1000" b="0" i="1" dirty="0"/>
              <a:t>process isolation</a:t>
            </a:r>
            <a:r>
              <a:rPr lang="en-US" sz="1000" dirty="0"/>
              <a:t>. </a:t>
            </a:r>
          </a:p>
          <a:p>
            <a:pPr marL="628650" lvl="1" indent="-171450">
              <a:buFont typeface="Arial" panose="020B0604020202020204" pitchFamily="34" charset="0"/>
              <a:buChar char="•"/>
            </a:pPr>
            <a:r>
              <a:rPr lang="en-US" sz="1000" dirty="0"/>
              <a:t>There are no shared dependencies or incompatibilities because each container is isolated from the other. </a:t>
            </a:r>
          </a:p>
          <a:p>
            <a:pPr marL="628650" lvl="1" indent="-171450">
              <a:buFont typeface="Arial" panose="020B0604020202020204" pitchFamily="34" charset="0"/>
              <a:buChar char="•"/>
            </a:pPr>
            <a:r>
              <a:rPr lang="en-US" sz="1000" dirty="0"/>
              <a:t>Whatever you package as a container locally will deploy and run the same way, whether in testing or production</a:t>
            </a:r>
            <a:r>
              <a:rPr lang="en-US" sz="1000" b="0" dirty="0"/>
              <a:t>.</a:t>
            </a:r>
            <a:r>
              <a:rPr lang="en-US" sz="1000" b="1" dirty="0"/>
              <a:t> </a:t>
            </a:r>
          </a:p>
          <a:p>
            <a:pPr marL="628650" lvl="1" indent="-171450">
              <a:buFont typeface="Arial" panose="020B0604020202020204" pitchFamily="34" charset="0"/>
              <a:buChar char="•"/>
            </a:pPr>
            <a:r>
              <a:rPr lang="en-US" sz="1000" dirty="0"/>
              <a:t>Process isolation provides </a:t>
            </a:r>
            <a:r>
              <a:rPr lang="en-US" sz="1000" b="0" i="1" dirty="0"/>
              <a:t>operational efficiency</a:t>
            </a:r>
            <a:r>
              <a:rPr lang="en-US" sz="1000" b="0" dirty="0"/>
              <a:t>. </a:t>
            </a:r>
          </a:p>
          <a:p>
            <a:pPr marL="171450" indent="-171450">
              <a:buFont typeface="Arial" panose="020B0604020202020204" pitchFamily="34" charset="0"/>
              <a:buChar char="•"/>
            </a:pPr>
            <a:r>
              <a:rPr lang="en-US" sz="1000" b="0" dirty="0"/>
              <a:t>Containers also </a:t>
            </a:r>
            <a:r>
              <a:rPr lang="en-US" sz="1000" dirty="0"/>
              <a:t>allow to you run multiple applications on the same instance. </a:t>
            </a:r>
          </a:p>
          <a:p>
            <a:pPr marL="628650" lvl="1" indent="-171450">
              <a:buFont typeface="Arial" panose="020B0604020202020204" pitchFamily="34" charset="0"/>
              <a:buChar char="•"/>
            </a:pPr>
            <a:r>
              <a:rPr lang="en-US" sz="1000" dirty="0"/>
              <a:t>You can specify the exact amount of memory, disk space, and CPU that will be used by a container on an instance. </a:t>
            </a:r>
          </a:p>
          <a:p>
            <a:pPr marL="628650" lvl="1" indent="-171450">
              <a:buFont typeface="Arial" panose="020B0604020202020204" pitchFamily="34" charset="0"/>
              <a:buChar char="•"/>
            </a:pPr>
            <a:r>
              <a:rPr lang="en-US" sz="1000" dirty="0"/>
              <a:t>Containers boot quickly, and the reduced footprint enables you to quickly create and terminate applications or tasks that</a:t>
            </a:r>
            <a:r>
              <a:rPr lang="en-US" sz="1000" baseline="0" dirty="0"/>
              <a:t> are</a:t>
            </a:r>
            <a:r>
              <a:rPr lang="en-US" sz="1000" dirty="0"/>
              <a:t> encapsulated in a container. These features enable you to rapidly scale applications up and down.  </a:t>
            </a:r>
          </a:p>
          <a:p>
            <a:pPr marL="171450" indent="-171450">
              <a:buFont typeface="Arial" panose="020B0604020202020204" pitchFamily="34" charset="0"/>
              <a:buChar char="•"/>
            </a:pPr>
            <a:r>
              <a:rPr lang="en-US" sz="1000" dirty="0"/>
              <a:t>Containers increase </a:t>
            </a:r>
            <a:r>
              <a:rPr lang="en-US" sz="1000" b="0" i="1" dirty="0"/>
              <a:t>developer productivity</a:t>
            </a:r>
            <a:r>
              <a:rPr lang="en-US" sz="1000" dirty="0"/>
              <a:t> by removing cross-service dependencies and conflicts. </a:t>
            </a:r>
          </a:p>
          <a:p>
            <a:pPr marL="628650" lvl="1" indent="-171450">
              <a:buFont typeface="Arial" panose="020B0604020202020204" pitchFamily="34" charset="0"/>
              <a:buChar char="•"/>
            </a:pPr>
            <a:r>
              <a:rPr lang="en-US" sz="1000" dirty="0"/>
              <a:t>Each application component can be broken into different containers that run a different microservice. </a:t>
            </a:r>
          </a:p>
          <a:p>
            <a:pPr marL="628650" lvl="1" indent="-171450">
              <a:buFont typeface="Arial" panose="020B0604020202020204" pitchFamily="34" charset="0"/>
              <a:buChar char="•"/>
            </a:pPr>
            <a:r>
              <a:rPr lang="en-US" sz="1000" dirty="0"/>
              <a:t>Containers are isolated from each other, so you do</a:t>
            </a:r>
            <a:r>
              <a:rPr lang="en-US" sz="1000" baseline="0" dirty="0"/>
              <a:t> no</a:t>
            </a:r>
            <a:r>
              <a:rPr lang="en-US" sz="1000" dirty="0"/>
              <a:t>t have to worry about libraries or dependencies being in sync for each service. </a:t>
            </a:r>
          </a:p>
          <a:p>
            <a:pPr marL="628650" lvl="1" indent="-171450">
              <a:buFont typeface="Arial" panose="020B0604020202020204" pitchFamily="34" charset="0"/>
              <a:buChar char="•"/>
            </a:pPr>
            <a:r>
              <a:rPr lang="en-US" sz="1000" dirty="0"/>
              <a:t>Developers can independently upgrade each service because there are no library conflicts.</a:t>
            </a:r>
          </a:p>
          <a:p>
            <a:pPr marL="171450" indent="-171450">
              <a:buFont typeface="Arial" panose="020B0604020202020204" pitchFamily="34" charset="0"/>
              <a:buChar char="•"/>
            </a:pPr>
            <a:r>
              <a:rPr lang="en-US" sz="1000" dirty="0"/>
              <a:t>Containers allow you to track </a:t>
            </a:r>
            <a:r>
              <a:rPr lang="en-US" sz="1000" b="0" i="1" dirty="0"/>
              <a:t>versions</a:t>
            </a:r>
            <a:r>
              <a:rPr lang="en-US" sz="1000" dirty="0"/>
              <a:t> of your application code and their dependencies. Docker container images have a manifest file (Dockerfile) that allows you to: </a:t>
            </a:r>
          </a:p>
          <a:p>
            <a:pPr marL="628650" lvl="1" indent="-171450">
              <a:buFont typeface="Arial" panose="020B0604020202020204" pitchFamily="34" charset="0"/>
              <a:buChar char="•"/>
            </a:pPr>
            <a:r>
              <a:rPr lang="en-US" sz="1000" dirty="0"/>
              <a:t>Easily maintain and track versions of a container</a:t>
            </a:r>
          </a:p>
          <a:p>
            <a:pPr marL="628650" lvl="1" indent="-171450">
              <a:buFont typeface="Arial" panose="020B0604020202020204" pitchFamily="34" charset="0"/>
              <a:buChar char="•"/>
            </a:pPr>
            <a:r>
              <a:rPr lang="en-US" sz="1000" dirty="0"/>
              <a:t>Inspect differences between versions</a:t>
            </a:r>
          </a:p>
          <a:p>
            <a:pPr marL="628650" lvl="1" indent="-171450">
              <a:buFont typeface="Arial" panose="020B0604020202020204" pitchFamily="34" charset="0"/>
              <a:buChar char="•"/>
            </a:pPr>
            <a:r>
              <a:rPr lang="en-US" sz="1000" dirty="0"/>
              <a:t>Rollback to previous versions</a:t>
            </a:r>
          </a:p>
          <a:p>
            <a:endParaRPr lang="en-US" sz="1000" dirty="0"/>
          </a:p>
        </p:txBody>
      </p:sp>
    </p:spTree>
    <p:extLst>
      <p:ext uri="{BB962C8B-B14F-4D97-AF65-F5344CB8AC3E}">
        <p14:creationId xmlns:p14="http://schemas.microsoft.com/office/powerpoint/2010/main" val="293271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1" dirty="0"/>
              <a:t>Docker</a:t>
            </a:r>
            <a:r>
              <a:rPr lang="en-US" sz="1000" dirty="0"/>
              <a:t> is a software platform</a:t>
            </a:r>
            <a:r>
              <a:rPr lang="en-US" sz="1000" baseline="0" dirty="0"/>
              <a:t> </a:t>
            </a:r>
            <a:r>
              <a:rPr lang="en-US" sz="1000" dirty="0"/>
              <a:t>that packages</a:t>
            </a:r>
            <a:r>
              <a:rPr lang="en-US" sz="1000" baseline="0" dirty="0"/>
              <a:t> software (such as applications) into units that are called containers</a:t>
            </a:r>
            <a:r>
              <a:rPr lang="en-US" sz="1000" dirty="0"/>
              <a:t>. This software</a:t>
            </a:r>
            <a:r>
              <a:rPr lang="en-US" sz="1000" baseline="0" dirty="0"/>
              <a:t> platform allows for the quick building, testing, and deployment of applications. The containers hold everything that the software needs to run. </a:t>
            </a:r>
            <a:r>
              <a:rPr lang="en-US" sz="1000" dirty="0"/>
              <a:t>Docker is installed on each server that will host containers, and it provides simple commands that you can use to build, start, or stop containers.</a:t>
            </a:r>
          </a:p>
          <a:p>
            <a:endParaRPr lang="en-US" sz="1000" b="1" dirty="0"/>
          </a:p>
          <a:p>
            <a:r>
              <a:rPr lang="en-US" sz="1000" dirty="0"/>
              <a:t>By</a:t>
            </a:r>
            <a:r>
              <a:rPr lang="en-US" sz="1000" baseline="0" dirty="0"/>
              <a:t> u</a:t>
            </a:r>
            <a:r>
              <a:rPr lang="en-US" sz="1000" dirty="0"/>
              <a:t>sing Docker, you can quickly deploy and scale applications into any environment.</a:t>
            </a:r>
          </a:p>
          <a:p>
            <a:endParaRPr lang="en-US" sz="1000" dirty="0"/>
          </a:p>
          <a:p>
            <a:r>
              <a:rPr lang="en-US" sz="1000" dirty="0"/>
              <a:t>Docker</a:t>
            </a:r>
            <a:r>
              <a:rPr lang="en-US" sz="1000" baseline="0" dirty="0"/>
              <a:t> is best used as a solution when you want to:</a:t>
            </a:r>
          </a:p>
          <a:p>
            <a:pPr marL="171450" indent="-171450">
              <a:buFont typeface="Arial" panose="020B0604020202020204" pitchFamily="34" charset="0"/>
              <a:buChar char="•"/>
            </a:pPr>
            <a:r>
              <a:rPr lang="en-US" sz="1000" baseline="0" dirty="0"/>
              <a:t>Standardize environments </a:t>
            </a:r>
          </a:p>
          <a:p>
            <a:pPr marL="171450" indent="-171450">
              <a:buFont typeface="Arial" panose="020B0604020202020204" pitchFamily="34" charset="0"/>
              <a:buChar char="•"/>
            </a:pPr>
            <a:r>
              <a:rPr lang="en-US" sz="1000" baseline="0" dirty="0"/>
              <a:t>Reduce conflicts between language stacks and versions</a:t>
            </a:r>
          </a:p>
          <a:p>
            <a:pPr marL="171450" indent="-171450">
              <a:buFont typeface="Arial" panose="020B0604020202020204" pitchFamily="34" charset="0"/>
              <a:buChar char="•"/>
            </a:pPr>
            <a:r>
              <a:rPr lang="en-US" sz="1000" baseline="0" dirty="0"/>
              <a:t>Use containers as a service</a:t>
            </a:r>
          </a:p>
          <a:p>
            <a:pPr marL="171450" indent="-171450">
              <a:buFont typeface="Arial" panose="020B0604020202020204" pitchFamily="34" charset="0"/>
              <a:buChar char="•"/>
            </a:pPr>
            <a:r>
              <a:rPr lang="en-US" sz="1000" baseline="0" dirty="0"/>
              <a:t>Run microservices using standardized code deployments</a:t>
            </a:r>
          </a:p>
          <a:p>
            <a:pPr marL="171450" indent="-171450">
              <a:buFont typeface="Arial" panose="020B0604020202020204" pitchFamily="34" charset="0"/>
              <a:buChar char="•"/>
            </a:pPr>
            <a:r>
              <a:rPr lang="en-US" sz="1000" baseline="0" dirty="0"/>
              <a:t>Require portability for data processing</a:t>
            </a:r>
            <a:endParaRPr lang="en-US" sz="1000" dirty="0"/>
          </a:p>
        </p:txBody>
      </p:sp>
    </p:spTree>
    <p:extLst>
      <p:ext uri="{BB962C8B-B14F-4D97-AF65-F5344CB8AC3E}">
        <p14:creationId xmlns:p14="http://schemas.microsoft.com/office/powerpoint/2010/main" val="132193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B2BC-59B7-ACC8-E126-F35614D08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40D9A8-DF93-654B-F064-BD77C0457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7B878B-4F1C-E66D-BB45-955824DB48D0}"/>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9456F1C1-5823-1D46-9D5D-B412CCAEC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C300D-EDD3-8FD9-E4B7-2D5CDB6B0710}"/>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78462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460D-C054-0712-DA0A-6AACB7A368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8FA5A2-2E9A-F93F-1622-B576B4B0C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9612F-6320-B37B-8D6B-56C36233907B}"/>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6282F090-3DA6-F007-0263-98B736E7B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1B72B-A80C-2891-0AA4-603754D2DBF6}"/>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3842260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B0EBCB-EF4F-3D0E-2FCE-FDE73837B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E2A0C5-3DC6-7DE0-697A-553031024F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97111-57B8-CD3E-C59D-27EC3EEAB972}"/>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73BA0D8B-73F8-A03A-DFF5-5EA61AE48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CFB9F-9FB6-B101-7216-BAEC6AB991EE}"/>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163932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869254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837167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pPr>
              <a:defRPr/>
            </a:pPr>
            <a:fld id="{B6A95138-A96E-2F42-A959-2EFD44FE4AB7}" type="slidenum">
              <a:rPr lang="en-US" smtClean="0"/>
              <a:pPr>
                <a:defRPr/>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88836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2024,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49404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2024,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07598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2024,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432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7F49-F137-E2F6-CFB1-ABBDA2FA9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BD01A5-8BB2-0403-3B0F-43C104285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7AEC9-4B6D-1D23-E7D5-2D9C231E22A2}"/>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CBCD17B0-EC13-2935-9BB1-0FE7A30E8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362DF-C011-322B-0253-283A41721701}"/>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258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4480-A9B4-5B8B-31B9-895320BB6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27F066-BE75-0C9A-AEEB-975F5F5D6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39E44-8925-446E-34B5-8EFC8CBE4411}"/>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ED0D6D62-D05E-BAD4-C21C-BC492C7ED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DD10D-C312-FD23-0936-E462D3513B22}"/>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750321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DB2-B2A6-6409-31A9-685B26A99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A86A41-5122-BC6F-B170-26DE655A60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44055-AEAA-490D-91E1-125DC161FD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EA1C21-8A43-1D55-58D4-EC9F83C2BCBB}"/>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6" name="Footer Placeholder 5">
            <a:extLst>
              <a:ext uri="{FF2B5EF4-FFF2-40B4-BE49-F238E27FC236}">
                <a16:creationId xmlns:a16="http://schemas.microsoft.com/office/drawing/2014/main" id="{952ACBC5-B335-9D1C-C716-2D2EAAE08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FC626-ACB2-CC4A-97C4-8F085245F9E9}"/>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45850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EDF7-973E-D36C-86DE-292B459BB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82F02-931F-1934-037E-687D73118A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F68C64-62A1-416A-14AD-14C0CCC24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BB12E6-B390-60CA-0AAF-082C8A88A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3E442-92F4-E0AB-0090-3FBB2A43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0545AA-943B-F6E0-995D-9A8330B2C494}"/>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8" name="Footer Placeholder 7">
            <a:extLst>
              <a:ext uri="{FF2B5EF4-FFF2-40B4-BE49-F238E27FC236}">
                <a16:creationId xmlns:a16="http://schemas.microsoft.com/office/drawing/2014/main" id="{18972F38-19CD-08DA-00AE-0592D9AB07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00207-9B57-7A9A-4D5C-DF95D397C2B3}"/>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3797297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A531-03BF-D88E-2704-B438889BE5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7AFBA7-DE92-3084-652E-72F01BD2D81C}"/>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4" name="Footer Placeholder 3">
            <a:extLst>
              <a:ext uri="{FF2B5EF4-FFF2-40B4-BE49-F238E27FC236}">
                <a16:creationId xmlns:a16="http://schemas.microsoft.com/office/drawing/2014/main" id="{E63CF534-DC71-F6E2-9496-479E2DFCA4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1C7FA4-4B05-0649-95E5-FDFF3D398F04}"/>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6925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B70E3D-3CC3-3017-9817-3CD93663C9B1}"/>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3" name="Footer Placeholder 2">
            <a:extLst>
              <a:ext uri="{FF2B5EF4-FFF2-40B4-BE49-F238E27FC236}">
                <a16:creationId xmlns:a16="http://schemas.microsoft.com/office/drawing/2014/main" id="{E0D258C0-3405-3764-95C2-3F355308FA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313AE-12EA-DA7C-C53D-A94117766001}"/>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601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04E9-9DA6-4457-E30C-A489A2E3C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667FDB-FD5D-E74D-9693-3D01E1039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1804EA-CEF6-3E6F-1CD9-58A00F8C3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3835F-BB8D-05C8-60D0-388444FB4FD6}"/>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6" name="Footer Placeholder 5">
            <a:extLst>
              <a:ext uri="{FF2B5EF4-FFF2-40B4-BE49-F238E27FC236}">
                <a16:creationId xmlns:a16="http://schemas.microsoft.com/office/drawing/2014/main" id="{86E32227-C689-74A3-F028-A0C4A26791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1C4E4-0062-4C14-2597-92050D57AD66}"/>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371595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4B2A-8E33-F8AB-071F-A48C055B9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977EA-149C-AFF1-9F44-E70F53F41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1429A0-7616-06DF-14E3-DB3D25330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A0AD1-2508-D357-67B6-F46A05CA81DC}"/>
              </a:ext>
            </a:extLst>
          </p:cNvPr>
          <p:cNvSpPr>
            <a:spLocks noGrp="1"/>
          </p:cNvSpPr>
          <p:nvPr>
            <p:ph type="dt" sz="half" idx="10"/>
          </p:nvPr>
        </p:nvSpPr>
        <p:spPr/>
        <p:txBody>
          <a:bodyPr/>
          <a:lstStyle/>
          <a:p>
            <a:fld id="{AB0B716F-34A1-49A9-9076-3753D214A76C}" type="datetimeFigureOut">
              <a:rPr lang="en-US" smtClean="0"/>
              <a:t>8/26/2024</a:t>
            </a:fld>
            <a:endParaRPr lang="en-US"/>
          </a:p>
        </p:txBody>
      </p:sp>
      <p:sp>
        <p:nvSpPr>
          <p:cNvPr id="6" name="Footer Placeholder 5">
            <a:extLst>
              <a:ext uri="{FF2B5EF4-FFF2-40B4-BE49-F238E27FC236}">
                <a16:creationId xmlns:a16="http://schemas.microsoft.com/office/drawing/2014/main" id="{BD8ECCE6-BAC5-06F9-22AA-D3686979BF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959E0-C627-8C40-8CA6-77ACD49FC1E8}"/>
              </a:ext>
            </a:extLst>
          </p:cNvPr>
          <p:cNvSpPr>
            <a:spLocks noGrp="1"/>
          </p:cNvSpPr>
          <p:nvPr>
            <p:ph type="sldNum" sz="quarter" idx="12"/>
          </p:nvPr>
        </p:nvSpPr>
        <p:spPr/>
        <p:txBody>
          <a:bodyPr/>
          <a:lstStyle/>
          <a:p>
            <a:fld id="{07FD9C02-914A-43E4-A30A-B3EA2B7B73FE}" type="slidenum">
              <a:rPr lang="en-US" smtClean="0"/>
              <a:t>‹#›</a:t>
            </a:fld>
            <a:endParaRPr lang="en-US"/>
          </a:p>
        </p:txBody>
      </p:sp>
    </p:spTree>
    <p:extLst>
      <p:ext uri="{BB962C8B-B14F-4D97-AF65-F5344CB8AC3E}">
        <p14:creationId xmlns:p14="http://schemas.microsoft.com/office/powerpoint/2010/main" val="193966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5B2880-BDFC-C2FA-756E-A9EB5BF25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D59EB5-82FD-B3A7-00B9-63BE28D0E1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64317-56EA-5171-40DD-7360E84B5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B716F-34A1-49A9-9076-3753D214A76C}" type="datetimeFigureOut">
              <a:rPr lang="en-US" smtClean="0"/>
              <a:t>8/26/2024</a:t>
            </a:fld>
            <a:endParaRPr lang="en-US"/>
          </a:p>
        </p:txBody>
      </p:sp>
      <p:sp>
        <p:nvSpPr>
          <p:cNvPr id="5" name="Footer Placeholder 4">
            <a:extLst>
              <a:ext uri="{FF2B5EF4-FFF2-40B4-BE49-F238E27FC236}">
                <a16:creationId xmlns:a16="http://schemas.microsoft.com/office/drawing/2014/main" id="{AA3A02FD-9E39-EDBD-93D6-89AC52456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6CE0CC-3B09-24DB-6677-59F9C1E213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D9C02-914A-43E4-A30A-B3EA2B7B73FE}" type="slidenum">
              <a:rPr lang="en-US" smtClean="0"/>
              <a:t>‹#›</a:t>
            </a:fld>
            <a:endParaRPr lang="en-US"/>
          </a:p>
        </p:txBody>
      </p:sp>
    </p:spTree>
    <p:extLst>
      <p:ext uri="{BB962C8B-B14F-4D97-AF65-F5344CB8AC3E}">
        <p14:creationId xmlns:p14="http://schemas.microsoft.com/office/powerpoint/2010/main" val="1112368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8.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24.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svg"/><Relationship Id="rId3" Type="http://schemas.openxmlformats.org/officeDocument/2006/relationships/notesSlide" Target="../notesSlides/notesSlide25.xml"/><Relationship Id="rId7" Type="http://schemas.openxmlformats.org/officeDocument/2006/relationships/image" Target="../media/image9.sv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18.svg"/><Relationship Id="rId15" Type="http://schemas.openxmlformats.org/officeDocument/2006/relationships/image" Target="../media/image22.svg"/><Relationship Id="rId10"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1.svg"/><Relationship Id="rId1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26.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28.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24.svg"/><Relationship Id="rId4" Type="http://schemas.openxmlformats.org/officeDocument/2006/relationships/diagramData" Target="../diagrams/data6.xml"/><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3" Type="http://schemas.openxmlformats.org/officeDocument/2006/relationships/notesSlide" Target="../notesSlides/notesSlide29.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 Type="http://schemas.openxmlformats.org/officeDocument/2006/relationships/slideLayout" Target="../slideLayouts/slideLayout2.xml"/><Relationship Id="rId16" Type="http://schemas.openxmlformats.org/officeDocument/2006/relationships/diagramQuickStyle" Target="../diagrams/quickStyle9.xml"/><Relationship Id="rId1" Type="http://schemas.openxmlformats.org/officeDocument/2006/relationships/tags" Target="../tags/tag35.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5" Type="http://schemas.openxmlformats.org/officeDocument/2006/relationships/diagramLayout" Target="../diagrams/layout9.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30.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32.xml"/><Relationship Id="rId7" Type="http://schemas.openxmlformats.org/officeDocument/2006/relationships/diagramColors" Target="../diagrams/colors11.xml"/><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33.xml"/><Relationship Id="rId7" Type="http://schemas.openxmlformats.org/officeDocument/2006/relationships/diagramColors" Target="../diagrams/colors12.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34.xml"/><Relationship Id="rId7" Type="http://schemas.openxmlformats.org/officeDocument/2006/relationships/diagramColors" Target="../diagrams/colors13.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5.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28.png"/><Relationship Id="rId3" Type="http://schemas.openxmlformats.org/officeDocument/2006/relationships/notesSlide" Target="../notesSlides/notesSlide35.xml"/><Relationship Id="rId7" Type="http://schemas.openxmlformats.org/officeDocument/2006/relationships/diagramColors" Target="../diagrams/colors14.xml"/><Relationship Id="rId12"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diagramQuickStyle" Target="../diagrams/quickStyle14.xml"/><Relationship Id="rId11" Type="http://schemas.openxmlformats.org/officeDocument/2006/relationships/image" Target="../media/image27.png"/><Relationship Id="rId5" Type="http://schemas.openxmlformats.org/officeDocument/2006/relationships/diagramLayout" Target="../diagrams/layout14.xml"/><Relationship Id="rId15" Type="http://schemas.openxmlformats.org/officeDocument/2006/relationships/image" Target="../media/image30.svg"/><Relationship Id="rId10" Type="http://schemas.microsoft.com/office/2007/relationships/hdphoto" Target="../media/hdphoto1.wdp"/><Relationship Id="rId4" Type="http://schemas.openxmlformats.org/officeDocument/2006/relationships/diagramData" Target="../diagrams/data14.xml"/><Relationship Id="rId9" Type="http://schemas.openxmlformats.org/officeDocument/2006/relationships/image" Target="../media/image26.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diagramColors" Target="../diagrams/colors15.xml"/><Relationship Id="rId3" Type="http://schemas.openxmlformats.org/officeDocument/2006/relationships/notesSlide" Target="../notesSlides/notesSlide36.xml"/><Relationship Id="rId7" Type="http://schemas.openxmlformats.org/officeDocument/2006/relationships/image" Target="../media/image34.svg"/><Relationship Id="rId12"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3.png"/><Relationship Id="rId11" Type="http://schemas.openxmlformats.org/officeDocument/2006/relationships/diagramLayout" Target="../diagrams/layout15.xml"/><Relationship Id="rId5" Type="http://schemas.openxmlformats.org/officeDocument/2006/relationships/image" Target="../media/image32.svg"/><Relationship Id="rId15" Type="http://schemas.openxmlformats.org/officeDocument/2006/relationships/image" Target="../media/image37.png"/><Relationship Id="rId10" Type="http://schemas.openxmlformats.org/officeDocument/2006/relationships/diagramData" Target="../diagrams/data15.xml"/><Relationship Id="rId4" Type="http://schemas.openxmlformats.org/officeDocument/2006/relationships/image" Target="../media/image31.png"/><Relationship Id="rId9" Type="http://schemas.openxmlformats.org/officeDocument/2006/relationships/image" Target="../media/image36.svg"/><Relationship Id="rId14" Type="http://schemas.microsoft.com/office/2007/relationships/diagramDrawing" Target="../diagrams/drawing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43.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2.png"/><Relationship Id="rId3" Type="http://schemas.openxmlformats.org/officeDocument/2006/relationships/notesSlide" Target="../notesSlides/notesSlide8.xml"/><Relationship Id="rId7" Type="http://schemas.openxmlformats.org/officeDocument/2006/relationships/diagramColors" Target="../diagrams/colors1.xml"/><Relationship Id="rId12"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1.xml"/><Relationship Id="rId11" Type="http://schemas.openxmlformats.org/officeDocument/2006/relationships/image" Target="../media/image10.png"/><Relationship Id="rId5" Type="http://schemas.openxmlformats.org/officeDocument/2006/relationships/diagramLayout" Target="../diagrams/layout1.xml"/><Relationship Id="rId10" Type="http://schemas.openxmlformats.org/officeDocument/2006/relationships/image" Target="../media/image9.svg"/><Relationship Id="rId4" Type="http://schemas.openxmlformats.org/officeDocument/2006/relationships/diagramData" Target="../diagrams/data1.xml"/><Relationship Id="rId9" Type="http://schemas.openxmlformats.org/officeDocument/2006/relationships/image" Target="../media/image8.png"/><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2.png"/><Relationship Id="rId3" Type="http://schemas.openxmlformats.org/officeDocument/2006/relationships/notesSlide" Target="../notesSlides/notesSlide9.xml"/><Relationship Id="rId7" Type="http://schemas.openxmlformats.org/officeDocument/2006/relationships/diagramColors" Target="../diagrams/colors2.xml"/><Relationship Id="rId12"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QuickStyle" Target="../diagrams/quickStyle2.xml"/><Relationship Id="rId11" Type="http://schemas.openxmlformats.org/officeDocument/2006/relationships/image" Target="../media/image10.png"/><Relationship Id="rId5" Type="http://schemas.openxmlformats.org/officeDocument/2006/relationships/diagramLayout" Target="../diagrams/layout2.xml"/><Relationship Id="rId10" Type="http://schemas.openxmlformats.org/officeDocument/2006/relationships/image" Target="../media/image9.svg"/><Relationship Id="rId4" Type="http://schemas.openxmlformats.org/officeDocument/2006/relationships/diagramData" Target="../diagrams/data2.xml"/><Relationship Id="rId9" Type="http://schemas.openxmlformats.org/officeDocument/2006/relationships/image" Target="../media/image8.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b="1" dirty="0"/>
              <a:t>Containers on AWS</a:t>
            </a:r>
          </a:p>
        </p:txBody>
      </p:sp>
      <p:sp>
        <p:nvSpPr>
          <p:cNvPr id="2" name="Text Placeholder 1"/>
          <p:cNvSpPr>
            <a:spLocks noGrp="1"/>
          </p:cNvSpPr>
          <p:nvPr>
            <p:ph type="body" sz="quarter" idx="10"/>
          </p:nvPr>
        </p:nvSpPr>
        <p:spPr/>
        <p:txBody>
          <a:bodyPr/>
          <a:lstStyle/>
          <a:p>
            <a:r>
              <a:rPr lang="en-US" dirty="0"/>
              <a:t>Computing (Containers and Serverless)</a:t>
            </a:r>
          </a:p>
          <a:p>
            <a:endParaRPr lang="en-US" dirty="0"/>
          </a:p>
        </p:txBody>
      </p:sp>
      <p:sp>
        <p:nvSpPr>
          <p:cNvPr id="3" name="Footer Placeholder 4">
            <a:extLst>
              <a:ext uri="{FF2B5EF4-FFF2-40B4-BE49-F238E27FC236}">
                <a16:creationId xmlns:a16="http://schemas.microsoft.com/office/drawing/2014/main" id="{EE81BD1E-DB3E-F1C2-1584-9E7066D08786}"/>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4896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Docker container benefits</a:t>
            </a:r>
          </a:p>
        </p:txBody>
      </p:sp>
      <p:sp>
        <p:nvSpPr>
          <p:cNvPr id="8" name="Content Placeholder 7"/>
          <p:cNvSpPr>
            <a:spLocks noGrp="1"/>
          </p:cNvSpPr>
          <p:nvPr>
            <p:ph idx="1"/>
          </p:nvPr>
        </p:nvSpPr>
        <p:spPr/>
        <p:txBody>
          <a:bodyPr/>
          <a:lstStyle/>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Portable</a:t>
            </a:r>
            <a:r>
              <a:rPr lang="en-US" sz="2400" dirty="0"/>
              <a:t> runtime application environment</a:t>
            </a:r>
          </a:p>
          <a:p>
            <a:pPr>
              <a:buClr>
                <a:schemeClr val="tx1"/>
              </a:buClr>
            </a:pPr>
            <a:r>
              <a:rPr lang="en-US" sz="2400" dirty="0"/>
              <a:t>Application and dependencies can be packaged in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single, immutable artifact</a:t>
            </a:r>
          </a:p>
          <a:p>
            <a:pPr>
              <a:buClr>
                <a:schemeClr val="tx1"/>
              </a:buClr>
            </a:pPr>
            <a:r>
              <a:rPr lang="en-US" sz="2400" dirty="0"/>
              <a:t>Ability to run different application versions with different dependencies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simultaneously</a:t>
            </a:r>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Faster</a:t>
            </a:r>
            <a:r>
              <a:rPr lang="en-US" sz="2400" dirty="0"/>
              <a:t> development and deployment cycles</a:t>
            </a:r>
          </a:p>
          <a:p>
            <a:pPr>
              <a:buClr>
                <a:schemeClr val="tx1"/>
              </a:buClr>
            </a:pPr>
            <a:r>
              <a:rPr lang="en-US" sz="2400" dirty="0"/>
              <a:t>Better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resource utilization and efficiency</a:t>
            </a:r>
          </a:p>
        </p:txBody>
      </p:sp>
      <p:pic>
        <p:nvPicPr>
          <p:cNvPr id="5" name="Content Placeholder 4" descr="Docker icon&#10;">
            <a:extLst>
              <a:ext uri="{FF2B5EF4-FFF2-40B4-BE49-F238E27FC236}">
                <a16:creationId xmlns:a16="http://schemas.microsoft.com/office/drawing/2014/main" id="{6A88DCD4-DAEC-4BC1-9815-6E8F8CAD2E6D}"/>
              </a:ext>
            </a:extLst>
          </p:cNvPr>
          <p:cNvPicPr>
            <a:picLocks noGrp="1" noChangeAspect="1"/>
          </p:cNvPicPr>
          <p:nvPr>
            <p:ph idx="13"/>
          </p:nvPr>
        </p:nvPicPr>
        <p:blipFill>
          <a:blip r:embed="rId4">
            <a:extLst>
              <a:ext uri="{28A0092B-C50C-407E-A947-70E740481C1C}">
                <a14:useLocalDpi xmlns:a14="http://schemas.microsoft.com/office/drawing/2010/main"/>
              </a:ext>
            </a:extLst>
          </a:blip>
          <a:stretch>
            <a:fillRect/>
          </a:stretch>
        </p:blipFill>
        <p:spPr>
          <a:xfrm>
            <a:off x="6673850" y="1524000"/>
            <a:ext cx="4649788" cy="4649788"/>
          </a:xfrm>
        </p:spPr>
      </p:pic>
      <p:sp>
        <p:nvSpPr>
          <p:cNvPr id="6" name="Footer Placeholder 5"/>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03453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9E2815-CEA1-4250-8E6C-8EEE11393858}"/>
              </a:ext>
            </a:extLst>
          </p:cNvPr>
          <p:cNvSpPr>
            <a:spLocks noGrp="1"/>
          </p:cNvSpPr>
          <p:nvPr>
            <p:ph type="title"/>
          </p:nvPr>
        </p:nvSpPr>
        <p:spPr/>
        <p:txBody>
          <a:bodyPr/>
          <a:lstStyle/>
          <a:p>
            <a:r>
              <a:rPr lang="en-US" dirty="0"/>
              <a:t>Docker container components</a:t>
            </a:r>
          </a:p>
        </p:txBody>
      </p:sp>
      <p:sp>
        <p:nvSpPr>
          <p:cNvPr id="4" name="Footer Placeholder 3">
            <a:extLst>
              <a:ext uri="{FF2B5EF4-FFF2-40B4-BE49-F238E27FC236}">
                <a16:creationId xmlns:a16="http://schemas.microsoft.com/office/drawing/2014/main" id="{A520859A-7E6B-48EA-BF80-F60EED73E8A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
        <p:nvSpPr>
          <p:cNvPr id="5" name="Slide Number Placeholder 4">
            <a:extLst>
              <a:ext uri="{FF2B5EF4-FFF2-40B4-BE49-F238E27FC236}">
                <a16:creationId xmlns:a16="http://schemas.microsoft.com/office/drawing/2014/main" id="{C0CD75F7-B914-4344-BB75-A9DDE32AB2C1}"/>
              </a:ext>
            </a:extLst>
          </p:cNvPr>
          <p:cNvSpPr>
            <a:spLocks noGrp="1"/>
          </p:cNvSpPr>
          <p:nvPr>
            <p:ph type="sldNum" sz="quarter" idx="12"/>
          </p:nvPr>
        </p:nvSpPr>
        <p:spPr/>
        <p:txBody>
          <a:bodyPr/>
          <a:lstStyle/>
          <a:p>
            <a:fld id="{B6A95138-A96E-2F42-A959-2EFD44FE4AB7}" type="slidenum">
              <a:rPr lang="en-US" smtClean="0"/>
              <a:t>11</a:t>
            </a:fld>
            <a:endParaRPr lang="en-US" dirty="0"/>
          </a:p>
        </p:txBody>
      </p:sp>
      <p:pic>
        <p:nvPicPr>
          <p:cNvPr id="9" name="Picture 8">
            <a:extLst>
              <a:ext uri="{FF2B5EF4-FFF2-40B4-BE49-F238E27FC236}">
                <a16:creationId xmlns:a16="http://schemas.microsoft.com/office/drawing/2014/main" id="{E86DA756-C3AB-4FF2-9B8D-714FCE1C620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538486" y="1565113"/>
            <a:ext cx="1191883" cy="1447287"/>
          </a:xfrm>
          <a:prstGeom prst="rect">
            <a:avLst/>
          </a:prstGeom>
        </p:spPr>
      </p:pic>
      <p:sp>
        <p:nvSpPr>
          <p:cNvPr id="8" name="Rectangle: Rounded Corners 7">
            <a:extLst>
              <a:ext uri="{FF2B5EF4-FFF2-40B4-BE49-F238E27FC236}">
                <a16:creationId xmlns:a16="http://schemas.microsoft.com/office/drawing/2014/main" id="{CC67A133-9BAB-4D35-A4EE-47950158C873}"/>
              </a:ext>
            </a:extLst>
          </p:cNvPr>
          <p:cNvSpPr/>
          <p:nvPr/>
        </p:nvSpPr>
        <p:spPr>
          <a:xfrm>
            <a:off x="8532493" y="1588499"/>
            <a:ext cx="2233328" cy="3749040"/>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810A1AC-C86B-4926-89E0-1EDD686F821F}"/>
              </a:ext>
            </a:extLst>
          </p:cNvPr>
          <p:cNvGrpSpPr/>
          <p:nvPr/>
        </p:nvGrpSpPr>
        <p:grpSpPr>
          <a:xfrm>
            <a:off x="8954043" y="1834441"/>
            <a:ext cx="1531088" cy="807301"/>
            <a:chOff x="3697357" y="1701209"/>
            <a:chExt cx="1531088" cy="807301"/>
          </a:xfrm>
        </p:grpSpPr>
        <p:sp>
          <p:nvSpPr>
            <p:cNvPr id="3" name="Rectangle 2">
              <a:extLst>
                <a:ext uri="{FF2B5EF4-FFF2-40B4-BE49-F238E27FC236}">
                  <a16:creationId xmlns:a16="http://schemas.microsoft.com/office/drawing/2014/main" id="{5CD48984-6722-43BC-88BC-AC2368DF357D}"/>
                </a:ext>
              </a:extLst>
            </p:cNvPr>
            <p:cNvSpPr/>
            <p:nvPr/>
          </p:nvSpPr>
          <p:spPr>
            <a:xfrm>
              <a:off x="3697357" y="1701209"/>
              <a:ext cx="1531088" cy="807301"/>
            </a:xfrm>
            <a:prstGeom prst="rect">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F333A1-BAED-4E9C-A587-6D0BD2A5FFC4}"/>
                </a:ext>
              </a:extLst>
            </p:cNvPr>
            <p:cNvSpPr/>
            <p:nvPr/>
          </p:nvSpPr>
          <p:spPr>
            <a:xfrm>
              <a:off x="3731381" y="2236180"/>
              <a:ext cx="1463040" cy="21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CDA75C3-E7CE-422A-8800-B144BB6D3583}"/>
                </a:ext>
              </a:extLst>
            </p:cNvPr>
            <p:cNvSpPr/>
            <p:nvPr/>
          </p:nvSpPr>
          <p:spPr>
            <a:xfrm>
              <a:off x="3731381" y="2000965"/>
              <a:ext cx="1463040" cy="2102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A9BD4A8-D0BB-43D1-9B92-EB956BCAB743}"/>
                </a:ext>
              </a:extLst>
            </p:cNvPr>
            <p:cNvSpPr/>
            <p:nvPr/>
          </p:nvSpPr>
          <p:spPr>
            <a:xfrm>
              <a:off x="3731381" y="1765749"/>
              <a:ext cx="1463040" cy="210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F3A209B-F827-4756-BD8A-73621713C8E0}"/>
              </a:ext>
            </a:extLst>
          </p:cNvPr>
          <p:cNvGrpSpPr/>
          <p:nvPr/>
        </p:nvGrpSpPr>
        <p:grpSpPr>
          <a:xfrm>
            <a:off x="4922311" y="1766291"/>
            <a:ext cx="1531088" cy="1044931"/>
            <a:chOff x="3697357" y="1701209"/>
            <a:chExt cx="1531088" cy="1044931"/>
          </a:xfrm>
        </p:grpSpPr>
        <p:sp>
          <p:nvSpPr>
            <p:cNvPr id="29" name="Rectangle 28">
              <a:extLst>
                <a:ext uri="{FF2B5EF4-FFF2-40B4-BE49-F238E27FC236}">
                  <a16:creationId xmlns:a16="http://schemas.microsoft.com/office/drawing/2014/main" id="{8384CC0B-B8E4-436F-AB34-42FC0091852B}"/>
                </a:ext>
              </a:extLst>
            </p:cNvPr>
            <p:cNvSpPr/>
            <p:nvPr/>
          </p:nvSpPr>
          <p:spPr>
            <a:xfrm>
              <a:off x="3697357" y="1701209"/>
              <a:ext cx="1531088" cy="1044931"/>
            </a:xfrm>
            <a:prstGeom prst="rect">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137B348-98E2-4457-A820-E0794959E391}"/>
                </a:ext>
              </a:extLst>
            </p:cNvPr>
            <p:cNvSpPr/>
            <p:nvPr/>
          </p:nvSpPr>
          <p:spPr>
            <a:xfrm>
              <a:off x="3731381" y="2480734"/>
              <a:ext cx="1463040" cy="21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Layer 1</a:t>
              </a:r>
            </a:p>
          </p:txBody>
        </p:sp>
        <p:sp>
          <p:nvSpPr>
            <p:cNvPr id="31" name="Rectangle 30">
              <a:extLst>
                <a:ext uri="{FF2B5EF4-FFF2-40B4-BE49-F238E27FC236}">
                  <a16:creationId xmlns:a16="http://schemas.microsoft.com/office/drawing/2014/main" id="{C1A512D6-B8EF-4403-BB8C-1AEFE4CAF243}"/>
                </a:ext>
              </a:extLst>
            </p:cNvPr>
            <p:cNvSpPr/>
            <p:nvPr/>
          </p:nvSpPr>
          <p:spPr>
            <a:xfrm>
              <a:off x="3731381" y="2241739"/>
              <a:ext cx="1463040" cy="2102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Layer 2</a:t>
              </a:r>
            </a:p>
          </p:txBody>
        </p:sp>
        <p:sp>
          <p:nvSpPr>
            <p:cNvPr id="32" name="Rectangle 31">
              <a:extLst>
                <a:ext uri="{FF2B5EF4-FFF2-40B4-BE49-F238E27FC236}">
                  <a16:creationId xmlns:a16="http://schemas.microsoft.com/office/drawing/2014/main" id="{6B1468C9-2E92-4F7A-911A-4C72F8F5C230}"/>
                </a:ext>
              </a:extLst>
            </p:cNvPr>
            <p:cNvSpPr/>
            <p:nvPr/>
          </p:nvSpPr>
          <p:spPr>
            <a:xfrm>
              <a:off x="3731381" y="2002743"/>
              <a:ext cx="1463040" cy="21027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Layer 3</a:t>
              </a:r>
            </a:p>
          </p:txBody>
        </p:sp>
        <p:sp>
          <p:nvSpPr>
            <p:cNvPr id="33" name="Rectangle 32">
              <a:extLst>
                <a:ext uri="{FF2B5EF4-FFF2-40B4-BE49-F238E27FC236}">
                  <a16:creationId xmlns:a16="http://schemas.microsoft.com/office/drawing/2014/main" id="{E24A2462-F272-4F4B-A882-EA873F52A6E9}"/>
                </a:ext>
              </a:extLst>
            </p:cNvPr>
            <p:cNvSpPr/>
            <p:nvPr/>
          </p:nvSpPr>
          <p:spPr>
            <a:xfrm>
              <a:off x="3731381" y="1763747"/>
              <a:ext cx="1463040" cy="21027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Layer 4</a:t>
              </a:r>
            </a:p>
          </p:txBody>
        </p:sp>
      </p:grpSp>
      <p:cxnSp>
        <p:nvCxnSpPr>
          <p:cNvPr id="35" name="Straight Arrow Connector 34">
            <a:extLst>
              <a:ext uri="{FF2B5EF4-FFF2-40B4-BE49-F238E27FC236}">
                <a16:creationId xmlns:a16="http://schemas.microsoft.com/office/drawing/2014/main" id="{F82A8AB0-5561-4272-A5F9-5932789F268F}"/>
              </a:ext>
            </a:extLst>
          </p:cNvPr>
          <p:cNvCxnSpPr>
            <a:cxnSpLocks/>
            <a:stCxn id="9" idx="3"/>
            <a:endCxn id="29" idx="1"/>
          </p:cNvCxnSpPr>
          <p:nvPr/>
        </p:nvCxnSpPr>
        <p:spPr>
          <a:xfrm>
            <a:off x="2730369" y="2288757"/>
            <a:ext cx="2191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3B97CC-C129-4AE9-A926-363E1DF915AB}"/>
              </a:ext>
            </a:extLst>
          </p:cNvPr>
          <p:cNvCxnSpPr>
            <a:cxnSpLocks/>
            <a:stCxn id="29" idx="3"/>
          </p:cNvCxnSpPr>
          <p:nvPr/>
        </p:nvCxnSpPr>
        <p:spPr>
          <a:xfrm flipV="1">
            <a:off x="6453399" y="2281643"/>
            <a:ext cx="2079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6D8DBDB-B820-4581-B6DB-387B9FE5C174}"/>
              </a:ext>
            </a:extLst>
          </p:cNvPr>
          <p:cNvCxnSpPr>
            <a:cxnSpLocks/>
            <a:stCxn id="29" idx="2"/>
          </p:cNvCxnSpPr>
          <p:nvPr/>
        </p:nvCxnSpPr>
        <p:spPr>
          <a:xfrm>
            <a:off x="5687855" y="2811222"/>
            <a:ext cx="0" cy="138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C5B706-72F2-4181-9CB0-7B3AD3059AEC}"/>
              </a:ext>
            </a:extLst>
          </p:cNvPr>
          <p:cNvSpPr/>
          <p:nvPr/>
        </p:nvSpPr>
        <p:spPr>
          <a:xfrm>
            <a:off x="8612560" y="1850685"/>
            <a:ext cx="182880" cy="18288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691E2434-A358-4FF7-84F5-72FB4027D9E6}"/>
              </a:ext>
            </a:extLst>
          </p:cNvPr>
          <p:cNvGrpSpPr/>
          <p:nvPr/>
        </p:nvGrpSpPr>
        <p:grpSpPr>
          <a:xfrm>
            <a:off x="8931668" y="2886339"/>
            <a:ext cx="1531088" cy="1044931"/>
            <a:chOff x="3697357" y="1701209"/>
            <a:chExt cx="1531088" cy="1044931"/>
          </a:xfrm>
        </p:grpSpPr>
        <p:sp>
          <p:nvSpPr>
            <p:cNvPr id="49" name="Rectangle 48">
              <a:extLst>
                <a:ext uri="{FF2B5EF4-FFF2-40B4-BE49-F238E27FC236}">
                  <a16:creationId xmlns:a16="http://schemas.microsoft.com/office/drawing/2014/main" id="{D2F71D0D-BD11-4EF5-92D6-501A36F27B8E}"/>
                </a:ext>
              </a:extLst>
            </p:cNvPr>
            <p:cNvSpPr/>
            <p:nvPr/>
          </p:nvSpPr>
          <p:spPr>
            <a:xfrm>
              <a:off x="3697357" y="1701209"/>
              <a:ext cx="1531088" cy="1044931"/>
            </a:xfrm>
            <a:prstGeom prst="rect">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E42036A9-B06B-4D3F-B69F-0B25227E47C0}"/>
                </a:ext>
              </a:extLst>
            </p:cNvPr>
            <p:cNvSpPr/>
            <p:nvPr/>
          </p:nvSpPr>
          <p:spPr>
            <a:xfrm>
              <a:off x="3731381" y="2480734"/>
              <a:ext cx="1463040" cy="21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56D6CFA9-9DFE-48EA-B9D1-2F21094E3668}"/>
                </a:ext>
              </a:extLst>
            </p:cNvPr>
            <p:cNvSpPr/>
            <p:nvPr/>
          </p:nvSpPr>
          <p:spPr>
            <a:xfrm>
              <a:off x="3731381" y="2246819"/>
              <a:ext cx="1463040" cy="2102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0EBA5D7-CA7F-4A34-90E1-130603E0AFB8}"/>
                </a:ext>
              </a:extLst>
            </p:cNvPr>
            <p:cNvSpPr/>
            <p:nvPr/>
          </p:nvSpPr>
          <p:spPr>
            <a:xfrm>
              <a:off x="3731381" y="2012903"/>
              <a:ext cx="1463040" cy="21027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FBA204F-0B6B-427C-9CF6-0EB4EC37DCB8}"/>
                </a:ext>
              </a:extLst>
            </p:cNvPr>
            <p:cNvSpPr/>
            <p:nvPr/>
          </p:nvSpPr>
          <p:spPr>
            <a:xfrm>
              <a:off x="3731381" y="1778987"/>
              <a:ext cx="1463040" cy="21027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Rectangle 54">
            <a:extLst>
              <a:ext uri="{FF2B5EF4-FFF2-40B4-BE49-F238E27FC236}">
                <a16:creationId xmlns:a16="http://schemas.microsoft.com/office/drawing/2014/main" id="{52939613-5809-491F-BA1D-89CC7B03938A}"/>
              </a:ext>
            </a:extLst>
          </p:cNvPr>
          <p:cNvSpPr/>
          <p:nvPr/>
        </p:nvSpPr>
        <p:spPr>
          <a:xfrm>
            <a:off x="8625322" y="3005117"/>
            <a:ext cx="182880" cy="18288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36D30F82-D835-49FB-97FF-82EC3A926122}"/>
              </a:ext>
            </a:extLst>
          </p:cNvPr>
          <p:cNvGrpSpPr/>
          <p:nvPr/>
        </p:nvGrpSpPr>
        <p:grpSpPr>
          <a:xfrm>
            <a:off x="8920019" y="4195492"/>
            <a:ext cx="1531088" cy="1044931"/>
            <a:chOff x="3697357" y="1701209"/>
            <a:chExt cx="1531088" cy="1044931"/>
          </a:xfrm>
        </p:grpSpPr>
        <p:sp>
          <p:nvSpPr>
            <p:cNvPr id="57" name="Rectangle 56">
              <a:extLst>
                <a:ext uri="{FF2B5EF4-FFF2-40B4-BE49-F238E27FC236}">
                  <a16:creationId xmlns:a16="http://schemas.microsoft.com/office/drawing/2014/main" id="{54CFA543-61DD-48BD-B69A-F1927F032EC3}"/>
                </a:ext>
              </a:extLst>
            </p:cNvPr>
            <p:cNvSpPr/>
            <p:nvPr/>
          </p:nvSpPr>
          <p:spPr>
            <a:xfrm>
              <a:off x="3697357" y="1701209"/>
              <a:ext cx="1531088" cy="1044931"/>
            </a:xfrm>
            <a:prstGeom prst="rect">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5E53A0B-68E6-4E17-A381-DD8D5C5A464C}"/>
                </a:ext>
              </a:extLst>
            </p:cNvPr>
            <p:cNvSpPr/>
            <p:nvPr/>
          </p:nvSpPr>
          <p:spPr>
            <a:xfrm>
              <a:off x="3731381" y="2480734"/>
              <a:ext cx="1463040" cy="21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D122795-3802-499E-8EE5-5C06414A4A01}"/>
                </a:ext>
              </a:extLst>
            </p:cNvPr>
            <p:cNvSpPr/>
            <p:nvPr/>
          </p:nvSpPr>
          <p:spPr>
            <a:xfrm>
              <a:off x="3731381" y="2244293"/>
              <a:ext cx="1463040" cy="2102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1F2F4208-CFE9-46B7-A917-44F17A3C8AD8}"/>
                </a:ext>
              </a:extLst>
            </p:cNvPr>
            <p:cNvSpPr/>
            <p:nvPr/>
          </p:nvSpPr>
          <p:spPr>
            <a:xfrm>
              <a:off x="3731381" y="2010303"/>
              <a:ext cx="1463040" cy="2102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Rectangle 61">
            <a:extLst>
              <a:ext uri="{FF2B5EF4-FFF2-40B4-BE49-F238E27FC236}">
                <a16:creationId xmlns:a16="http://schemas.microsoft.com/office/drawing/2014/main" id="{B02BD29E-E56C-418B-B7E3-6D83446FC01E}"/>
              </a:ext>
            </a:extLst>
          </p:cNvPr>
          <p:cNvSpPr/>
          <p:nvPr/>
        </p:nvSpPr>
        <p:spPr>
          <a:xfrm>
            <a:off x="8617022" y="4267024"/>
            <a:ext cx="182880" cy="18288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043E3809-A036-4D97-A9D8-9784E86AE873}"/>
              </a:ext>
            </a:extLst>
          </p:cNvPr>
          <p:cNvSpPr txBox="1"/>
          <p:nvPr/>
        </p:nvSpPr>
        <p:spPr>
          <a:xfrm>
            <a:off x="785740" y="2851627"/>
            <a:ext cx="2694362" cy="135421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Dockerfile</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Plain text file that provides instructions to create a container image</a:t>
            </a:r>
          </a:p>
        </p:txBody>
      </p:sp>
      <p:sp>
        <p:nvSpPr>
          <p:cNvPr id="72" name="TextBox 71">
            <a:extLst>
              <a:ext uri="{FF2B5EF4-FFF2-40B4-BE49-F238E27FC236}">
                <a16:creationId xmlns:a16="http://schemas.microsoft.com/office/drawing/2014/main" id="{B2AD74C2-A3F4-440D-8BD3-8411D3458767}"/>
              </a:ext>
            </a:extLst>
          </p:cNvPr>
          <p:cNvSpPr txBox="1"/>
          <p:nvPr/>
        </p:nvSpPr>
        <p:spPr>
          <a:xfrm>
            <a:off x="3959900" y="2851627"/>
            <a:ext cx="3455910" cy="1077218"/>
          </a:xfrm>
          <a:prstGeom prst="rect">
            <a:avLst/>
          </a:prstGeom>
          <a:solidFill>
            <a:schemeClr val="bg1"/>
          </a:solid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Container image</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Read-only template that is used to create writable containers </a:t>
            </a:r>
          </a:p>
        </p:txBody>
      </p:sp>
      <p:sp>
        <p:nvSpPr>
          <p:cNvPr id="75" name="TextBox 74">
            <a:extLst>
              <a:ext uri="{FF2B5EF4-FFF2-40B4-BE49-F238E27FC236}">
                <a16:creationId xmlns:a16="http://schemas.microsoft.com/office/drawing/2014/main" id="{368E060D-9620-4434-BC4A-EE5FD9EF0784}"/>
              </a:ext>
            </a:extLst>
          </p:cNvPr>
          <p:cNvSpPr txBox="1"/>
          <p:nvPr/>
        </p:nvSpPr>
        <p:spPr>
          <a:xfrm>
            <a:off x="4573355" y="5366648"/>
            <a:ext cx="2229000" cy="1077218"/>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Container</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Runnable instance of an image</a:t>
            </a:r>
          </a:p>
        </p:txBody>
      </p:sp>
      <p:sp>
        <p:nvSpPr>
          <p:cNvPr id="84" name="TextBox 83">
            <a:extLst>
              <a:ext uri="{FF2B5EF4-FFF2-40B4-BE49-F238E27FC236}">
                <a16:creationId xmlns:a16="http://schemas.microsoft.com/office/drawing/2014/main" id="{E608E8F2-C144-4493-9F49-0DD2B29D3D00}"/>
              </a:ext>
            </a:extLst>
          </p:cNvPr>
          <p:cNvSpPr txBox="1"/>
          <p:nvPr/>
        </p:nvSpPr>
        <p:spPr>
          <a:xfrm>
            <a:off x="7778201" y="5366648"/>
            <a:ext cx="3814723" cy="1077218"/>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Container registry</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Private or public images that you can base other images on</a:t>
            </a:r>
          </a:p>
        </p:txBody>
      </p:sp>
      <p:cxnSp>
        <p:nvCxnSpPr>
          <p:cNvPr id="88" name="Connector: Elbow 87">
            <a:extLst>
              <a:ext uri="{FF2B5EF4-FFF2-40B4-BE49-F238E27FC236}">
                <a16:creationId xmlns:a16="http://schemas.microsoft.com/office/drawing/2014/main" id="{3BEC11E1-C612-4994-970E-82BC037EE095}"/>
              </a:ext>
            </a:extLst>
          </p:cNvPr>
          <p:cNvCxnSpPr>
            <a:cxnSpLocks/>
            <a:stCxn id="8" idx="0"/>
            <a:endCxn id="9" idx="0"/>
          </p:cNvCxnSpPr>
          <p:nvPr/>
        </p:nvCxnSpPr>
        <p:spPr>
          <a:xfrm rot="16200000" flipV="1">
            <a:off x="5880100" y="-2180559"/>
            <a:ext cx="23386" cy="7514729"/>
          </a:xfrm>
          <a:prstGeom prst="bentConnector3">
            <a:avLst>
              <a:gd name="adj1" fmla="val 1077508"/>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EEB3A5C-D1E3-486C-B466-598FAFE9BE04}"/>
              </a:ext>
            </a:extLst>
          </p:cNvPr>
          <p:cNvSpPr/>
          <p:nvPr/>
        </p:nvSpPr>
        <p:spPr>
          <a:xfrm>
            <a:off x="8955059" y="4271256"/>
            <a:ext cx="1463040" cy="2102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966CBEF5-201F-4B1C-BE58-D5872D3D7B4A}"/>
              </a:ext>
            </a:extLst>
          </p:cNvPr>
          <p:cNvGrpSpPr/>
          <p:nvPr/>
        </p:nvGrpSpPr>
        <p:grpSpPr>
          <a:xfrm>
            <a:off x="4655562" y="4236122"/>
            <a:ext cx="2064586" cy="1136272"/>
            <a:chOff x="4209890" y="4347875"/>
            <a:chExt cx="2064586" cy="1136272"/>
          </a:xfrm>
        </p:grpSpPr>
        <p:sp>
          <p:nvSpPr>
            <p:cNvPr id="10" name="Rectangle 9">
              <a:extLst>
                <a:ext uri="{FF2B5EF4-FFF2-40B4-BE49-F238E27FC236}">
                  <a16:creationId xmlns:a16="http://schemas.microsoft.com/office/drawing/2014/main" id="{A8B5377F-A562-4CF9-88A8-0E2D4E673467}"/>
                </a:ext>
              </a:extLst>
            </p:cNvPr>
            <p:cNvSpPr>
              <a:spLocks noChangeAspect="1"/>
            </p:cNvSpPr>
            <p:nvPr/>
          </p:nvSpPr>
          <p:spPr>
            <a:xfrm>
              <a:off x="4209890" y="4347875"/>
              <a:ext cx="1647858" cy="907315"/>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AB751BA-585B-4A3E-AB92-FE8DF02B29E1}"/>
                </a:ext>
              </a:extLst>
            </p:cNvPr>
            <p:cNvSpPr>
              <a:spLocks noChangeAspect="1"/>
            </p:cNvSpPr>
            <p:nvPr/>
          </p:nvSpPr>
          <p:spPr>
            <a:xfrm>
              <a:off x="4418256" y="4462354"/>
              <a:ext cx="1647858" cy="907315"/>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90D0511B-0CB9-4F7A-91E2-23082809F9F9}"/>
                </a:ext>
              </a:extLst>
            </p:cNvPr>
            <p:cNvSpPr>
              <a:spLocks noChangeAspect="1"/>
            </p:cNvSpPr>
            <p:nvPr/>
          </p:nvSpPr>
          <p:spPr>
            <a:xfrm>
              <a:off x="4626618" y="4576832"/>
              <a:ext cx="1647858" cy="907315"/>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Rectangle 106">
            <a:extLst>
              <a:ext uri="{FF2B5EF4-FFF2-40B4-BE49-F238E27FC236}">
                <a16:creationId xmlns:a16="http://schemas.microsoft.com/office/drawing/2014/main" id="{F8566BD1-49D0-4A10-84ED-D34917D4CC7D}"/>
              </a:ext>
            </a:extLst>
          </p:cNvPr>
          <p:cNvSpPr>
            <a:spLocks noChangeAspect="1"/>
          </p:cNvSpPr>
          <p:nvPr/>
        </p:nvSpPr>
        <p:spPr>
          <a:xfrm>
            <a:off x="5394217" y="5208353"/>
            <a:ext cx="954329" cy="13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7D350193-E849-4E13-A1D2-1EF848CFE589}"/>
              </a:ext>
            </a:extLst>
          </p:cNvPr>
          <p:cNvSpPr>
            <a:spLocks noChangeAspect="1"/>
          </p:cNvSpPr>
          <p:nvPr/>
        </p:nvSpPr>
        <p:spPr>
          <a:xfrm>
            <a:off x="5394217" y="5060892"/>
            <a:ext cx="954329" cy="1371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2313A252-C18D-4CD9-A23D-581471DB2B09}"/>
              </a:ext>
            </a:extLst>
          </p:cNvPr>
          <p:cNvSpPr>
            <a:spLocks noChangeAspect="1"/>
          </p:cNvSpPr>
          <p:nvPr/>
        </p:nvSpPr>
        <p:spPr>
          <a:xfrm>
            <a:off x="5394217" y="4913431"/>
            <a:ext cx="954329" cy="1371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AE6E6FAE-84A4-494C-8A98-A2F56CE363E4}"/>
              </a:ext>
            </a:extLst>
          </p:cNvPr>
          <p:cNvSpPr>
            <a:spLocks noChangeAspect="1"/>
          </p:cNvSpPr>
          <p:nvPr/>
        </p:nvSpPr>
        <p:spPr>
          <a:xfrm>
            <a:off x="5394217" y="4765970"/>
            <a:ext cx="954329" cy="1371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7F6418D1-752B-4A64-917E-DD2FACC339E4}"/>
              </a:ext>
            </a:extLst>
          </p:cNvPr>
          <p:cNvSpPr/>
          <p:nvPr/>
        </p:nvSpPr>
        <p:spPr>
          <a:xfrm flipV="1">
            <a:off x="5357021" y="4553855"/>
            <a:ext cx="1025158" cy="560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9B0976E6-76FD-471C-8D25-AC5B07A196A2}"/>
              </a:ext>
            </a:extLst>
          </p:cNvPr>
          <p:cNvSpPr txBox="1"/>
          <p:nvPr/>
        </p:nvSpPr>
        <p:spPr>
          <a:xfrm>
            <a:off x="-36073" y="5366648"/>
            <a:ext cx="4519903" cy="1077218"/>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Container layer</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Thin read/write layer that is used to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make changes to the running container</a:t>
            </a:r>
          </a:p>
        </p:txBody>
      </p:sp>
      <p:cxnSp>
        <p:nvCxnSpPr>
          <p:cNvPr id="114" name="Connector: Elbow 113">
            <a:extLst>
              <a:ext uri="{FF2B5EF4-FFF2-40B4-BE49-F238E27FC236}">
                <a16:creationId xmlns:a16="http://schemas.microsoft.com/office/drawing/2014/main" id="{7B0D6A96-EEBF-4C9D-94CE-2D3DF73F1F94}"/>
              </a:ext>
            </a:extLst>
          </p:cNvPr>
          <p:cNvCxnSpPr>
            <a:cxnSpLocks/>
            <a:stCxn id="112" idx="0"/>
            <a:endCxn id="111" idx="1"/>
          </p:cNvCxnSpPr>
          <p:nvPr/>
        </p:nvCxnSpPr>
        <p:spPr>
          <a:xfrm rot="5400000" flipH="1" flipV="1">
            <a:off x="3398058" y="3407685"/>
            <a:ext cx="784785" cy="3133142"/>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9EC51BD-CB7D-4B8E-87E1-CC314D3AD053}"/>
              </a:ext>
            </a:extLst>
          </p:cNvPr>
          <p:cNvCxnSpPr>
            <a:cxnSpLocks/>
          </p:cNvCxnSpPr>
          <p:nvPr/>
        </p:nvCxnSpPr>
        <p:spPr>
          <a:xfrm>
            <a:off x="5570931" y="4584335"/>
            <a:ext cx="0"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07DF043-404B-42DB-8B6F-311B53D2A704}"/>
              </a:ext>
            </a:extLst>
          </p:cNvPr>
          <p:cNvCxnSpPr>
            <a:cxnSpLocks/>
          </p:cNvCxnSpPr>
          <p:nvPr/>
        </p:nvCxnSpPr>
        <p:spPr>
          <a:xfrm>
            <a:off x="5723331" y="4584335"/>
            <a:ext cx="0"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D93E4B9-A7BB-4E3D-BA17-C096ABB4038D}"/>
              </a:ext>
            </a:extLst>
          </p:cNvPr>
          <p:cNvCxnSpPr>
            <a:cxnSpLocks/>
          </p:cNvCxnSpPr>
          <p:nvPr/>
        </p:nvCxnSpPr>
        <p:spPr>
          <a:xfrm>
            <a:off x="5875731" y="4584335"/>
            <a:ext cx="0"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12ACA85-9104-4295-8A99-E3B4571A487D}"/>
              </a:ext>
            </a:extLst>
          </p:cNvPr>
          <p:cNvCxnSpPr>
            <a:cxnSpLocks/>
          </p:cNvCxnSpPr>
          <p:nvPr/>
        </p:nvCxnSpPr>
        <p:spPr>
          <a:xfrm>
            <a:off x="6028131" y="4584335"/>
            <a:ext cx="0"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424CC5D-166A-4254-A2D8-A2EB99294F54}"/>
              </a:ext>
            </a:extLst>
          </p:cNvPr>
          <p:cNvCxnSpPr>
            <a:cxnSpLocks/>
          </p:cNvCxnSpPr>
          <p:nvPr/>
        </p:nvCxnSpPr>
        <p:spPr>
          <a:xfrm>
            <a:off x="6180531" y="4584335"/>
            <a:ext cx="0"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606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6" y="33600"/>
            <a:ext cx="10515600" cy="1325563"/>
          </a:xfrm>
        </p:spPr>
        <p:txBody>
          <a:bodyPr>
            <a:noAutofit/>
          </a:bodyPr>
          <a:lstStyle/>
          <a:p>
            <a:r>
              <a:rPr lang="en-US" b="1" dirty="0"/>
              <a:t>Docker example deployments</a:t>
            </a:r>
          </a:p>
        </p:txBody>
      </p:sp>
      <p:grpSp>
        <p:nvGrpSpPr>
          <p:cNvPr id="7" name="Group 6"/>
          <p:cNvGrpSpPr/>
          <p:nvPr/>
        </p:nvGrpSpPr>
        <p:grpSpPr>
          <a:xfrm>
            <a:off x="390785" y="2378949"/>
            <a:ext cx="4129112" cy="3941762"/>
            <a:chOff x="292986" y="1878133"/>
            <a:chExt cx="4452400" cy="4049366"/>
          </a:xfrm>
        </p:grpSpPr>
        <p:sp>
          <p:nvSpPr>
            <p:cNvPr id="5" name="Rounded Rectangle 4"/>
            <p:cNvSpPr/>
            <p:nvPr/>
          </p:nvSpPr>
          <p:spPr>
            <a:xfrm>
              <a:off x="292986" y="1878133"/>
              <a:ext cx="4452400" cy="4049366"/>
            </a:xfrm>
            <a:prstGeom prst="roundRect">
              <a:avLst>
                <a:gd name="adj" fmla="val 3852"/>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9" name="Rounded Rectangle 8"/>
            <p:cNvSpPr/>
            <p:nvPr/>
          </p:nvSpPr>
          <p:spPr>
            <a:xfrm>
              <a:off x="3287644" y="1985737"/>
              <a:ext cx="1367461" cy="693737"/>
            </a:xfrm>
            <a:prstGeom prst="roundRect">
              <a:avLst>
                <a:gd name="adj" fmla="val 8509"/>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C</a:t>
              </a:r>
            </a:p>
          </p:txBody>
        </p:sp>
        <p:sp>
          <p:nvSpPr>
            <p:cNvPr id="10" name="Rounded Rectangle 9"/>
            <p:cNvSpPr/>
            <p:nvPr/>
          </p:nvSpPr>
          <p:spPr>
            <a:xfrm>
              <a:off x="1829903" y="1985737"/>
              <a:ext cx="1367461" cy="693737"/>
            </a:xfrm>
            <a:prstGeom prst="roundRect">
              <a:avLst>
                <a:gd name="adj" fmla="val 8509"/>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B</a:t>
              </a:r>
            </a:p>
          </p:txBody>
        </p:sp>
        <p:sp>
          <p:nvSpPr>
            <p:cNvPr id="11" name="Rounded Rectangle 10"/>
            <p:cNvSpPr/>
            <p:nvPr/>
          </p:nvSpPr>
          <p:spPr>
            <a:xfrm>
              <a:off x="372162" y="1985737"/>
              <a:ext cx="1367461" cy="693737"/>
            </a:xfrm>
            <a:prstGeom prst="roundRect">
              <a:avLst>
                <a:gd name="adj" fmla="val 8509"/>
              </a:avLst>
            </a:prstGeom>
            <a:solidFill>
              <a:schemeClr val="accent6">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A</a:t>
              </a:r>
            </a:p>
          </p:txBody>
        </p:sp>
        <p:sp>
          <p:nvSpPr>
            <p:cNvPr id="12" name="Rounded Rectangle 11"/>
            <p:cNvSpPr/>
            <p:nvPr/>
          </p:nvSpPr>
          <p:spPr>
            <a:xfrm>
              <a:off x="3287644" y="2784023"/>
              <a:ext cx="1367461" cy="693737"/>
            </a:xfrm>
            <a:prstGeom prst="roundRect">
              <a:avLst>
                <a:gd name="adj" fmla="val 8509"/>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13" name="Rounded Rectangle 12"/>
            <p:cNvSpPr/>
            <p:nvPr/>
          </p:nvSpPr>
          <p:spPr>
            <a:xfrm>
              <a:off x="1829903" y="2784023"/>
              <a:ext cx="1367461" cy="693737"/>
            </a:xfrm>
            <a:prstGeom prst="roundRect">
              <a:avLst>
                <a:gd name="adj" fmla="val 8509"/>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14" name="Rounded Rectangle 13"/>
            <p:cNvSpPr/>
            <p:nvPr/>
          </p:nvSpPr>
          <p:spPr>
            <a:xfrm>
              <a:off x="372162" y="2784023"/>
              <a:ext cx="1367461" cy="693737"/>
            </a:xfrm>
            <a:prstGeom prst="roundRect">
              <a:avLst>
                <a:gd name="adj" fmla="val 8509"/>
              </a:avLst>
            </a:prstGeom>
            <a:solidFill>
              <a:schemeClr val="accent6">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15" name="Rounded Rectangle 14"/>
            <p:cNvSpPr/>
            <p:nvPr/>
          </p:nvSpPr>
          <p:spPr>
            <a:xfrm>
              <a:off x="372162" y="3617127"/>
              <a:ext cx="4282943" cy="693737"/>
            </a:xfrm>
            <a:prstGeom prst="roundRect">
              <a:avLst>
                <a:gd name="adj" fmla="val 9882"/>
              </a:avLst>
            </a:prstGeom>
            <a:solidFill>
              <a:schemeClr val="tx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Docker</a:t>
              </a:r>
            </a:p>
          </p:txBody>
        </p:sp>
        <p:sp>
          <p:nvSpPr>
            <p:cNvPr id="16" name="Rounded Rectangle 15"/>
            <p:cNvSpPr/>
            <p:nvPr/>
          </p:nvSpPr>
          <p:spPr>
            <a:xfrm>
              <a:off x="372162" y="4369094"/>
              <a:ext cx="4282943"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Host OS</a:t>
              </a:r>
            </a:p>
          </p:txBody>
        </p:sp>
        <p:sp>
          <p:nvSpPr>
            <p:cNvPr id="17" name="Rounded Rectangle 16"/>
            <p:cNvSpPr/>
            <p:nvPr/>
          </p:nvSpPr>
          <p:spPr>
            <a:xfrm>
              <a:off x="372162" y="5106546"/>
              <a:ext cx="4282943"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Infrastructure</a:t>
              </a:r>
            </a:p>
          </p:txBody>
        </p:sp>
      </p:grpSp>
      <p:grpSp>
        <p:nvGrpSpPr>
          <p:cNvPr id="3" name="Group 2"/>
          <p:cNvGrpSpPr/>
          <p:nvPr/>
        </p:nvGrpSpPr>
        <p:grpSpPr>
          <a:xfrm>
            <a:off x="5217984" y="2143593"/>
            <a:ext cx="6414383" cy="4361982"/>
            <a:chOff x="5217984" y="1543050"/>
            <a:chExt cx="6677026" cy="4962525"/>
          </a:xfrm>
        </p:grpSpPr>
        <p:sp>
          <p:nvSpPr>
            <p:cNvPr id="18" name="Rounded Rectangle 17"/>
            <p:cNvSpPr/>
            <p:nvPr/>
          </p:nvSpPr>
          <p:spPr>
            <a:xfrm>
              <a:off x="5217984" y="1543050"/>
              <a:ext cx="6677026" cy="4962525"/>
            </a:xfrm>
            <a:prstGeom prst="roundRect">
              <a:avLst>
                <a:gd name="adj" fmla="val 2169"/>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21" name="Rounded Rectangle 20"/>
            <p:cNvSpPr/>
            <p:nvPr/>
          </p:nvSpPr>
          <p:spPr>
            <a:xfrm>
              <a:off x="5397244" y="1842301"/>
              <a:ext cx="1367461" cy="693737"/>
            </a:xfrm>
            <a:prstGeom prst="roundRect">
              <a:avLst>
                <a:gd name="adj" fmla="val 8509"/>
              </a:avLst>
            </a:prstGeom>
            <a:solidFill>
              <a:schemeClr val="accent6">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A</a:t>
              </a:r>
            </a:p>
          </p:txBody>
        </p:sp>
        <p:sp>
          <p:nvSpPr>
            <p:cNvPr id="24" name="Rounded Rectangle 23"/>
            <p:cNvSpPr/>
            <p:nvPr/>
          </p:nvSpPr>
          <p:spPr>
            <a:xfrm>
              <a:off x="5397244" y="2640587"/>
              <a:ext cx="1367461" cy="693737"/>
            </a:xfrm>
            <a:prstGeom prst="roundRect">
              <a:avLst>
                <a:gd name="adj" fmla="val 8509"/>
              </a:avLst>
            </a:prstGeom>
            <a:solidFill>
              <a:schemeClr val="accent6">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25" name="Rounded Rectangle 24"/>
            <p:cNvSpPr/>
            <p:nvPr/>
          </p:nvSpPr>
          <p:spPr>
            <a:xfrm>
              <a:off x="5397244" y="3408456"/>
              <a:ext cx="2975139" cy="693737"/>
            </a:xfrm>
            <a:prstGeom prst="roundRect">
              <a:avLst>
                <a:gd name="adj" fmla="val 9882"/>
              </a:avLst>
            </a:prstGeom>
            <a:solidFill>
              <a:schemeClr val="tx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Docker</a:t>
              </a:r>
            </a:p>
          </p:txBody>
        </p:sp>
        <p:sp>
          <p:nvSpPr>
            <p:cNvPr id="26" name="Rounded Rectangle 25"/>
            <p:cNvSpPr/>
            <p:nvPr/>
          </p:nvSpPr>
          <p:spPr>
            <a:xfrm>
              <a:off x="5397244" y="4977276"/>
              <a:ext cx="6365351"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Hypervisor</a:t>
              </a:r>
            </a:p>
          </p:txBody>
        </p:sp>
        <p:sp>
          <p:nvSpPr>
            <p:cNvPr id="27" name="Rounded Rectangle 26"/>
            <p:cNvSpPr/>
            <p:nvPr/>
          </p:nvSpPr>
          <p:spPr>
            <a:xfrm>
              <a:off x="5397244" y="5714728"/>
              <a:ext cx="6365351"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Infrastructure</a:t>
              </a:r>
            </a:p>
          </p:txBody>
        </p:sp>
        <p:sp>
          <p:nvSpPr>
            <p:cNvPr id="28" name="Rounded Rectangle 27"/>
            <p:cNvSpPr/>
            <p:nvPr/>
          </p:nvSpPr>
          <p:spPr>
            <a:xfrm>
              <a:off x="7004923" y="1842301"/>
              <a:ext cx="1367461" cy="693737"/>
            </a:xfrm>
            <a:prstGeom prst="roundRect">
              <a:avLst>
                <a:gd name="adj" fmla="val 8509"/>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B</a:t>
              </a:r>
            </a:p>
          </p:txBody>
        </p:sp>
        <p:sp>
          <p:nvSpPr>
            <p:cNvPr id="29" name="Rounded Rectangle 28"/>
            <p:cNvSpPr/>
            <p:nvPr/>
          </p:nvSpPr>
          <p:spPr>
            <a:xfrm>
              <a:off x="7004923" y="2640587"/>
              <a:ext cx="1367461" cy="693737"/>
            </a:xfrm>
            <a:prstGeom prst="roundRect">
              <a:avLst>
                <a:gd name="adj" fmla="val 8509"/>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30" name="Rounded Rectangle 29"/>
            <p:cNvSpPr/>
            <p:nvPr/>
          </p:nvSpPr>
          <p:spPr>
            <a:xfrm>
              <a:off x="5397244" y="4145908"/>
              <a:ext cx="2975139"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Guest OS #1</a:t>
              </a:r>
            </a:p>
          </p:txBody>
        </p:sp>
        <p:sp>
          <p:nvSpPr>
            <p:cNvPr id="31" name="Rounded Rectangle 30"/>
            <p:cNvSpPr/>
            <p:nvPr/>
          </p:nvSpPr>
          <p:spPr>
            <a:xfrm>
              <a:off x="8740985" y="3408456"/>
              <a:ext cx="1367460" cy="693737"/>
            </a:xfrm>
            <a:prstGeom prst="roundRect">
              <a:avLst>
                <a:gd name="adj" fmla="val 9882"/>
              </a:avLst>
            </a:prstGeom>
            <a:solidFill>
              <a:schemeClr val="tx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Docker</a:t>
              </a:r>
            </a:p>
          </p:txBody>
        </p:sp>
        <p:sp>
          <p:nvSpPr>
            <p:cNvPr id="34" name="Rounded Rectangle 33"/>
            <p:cNvSpPr/>
            <p:nvPr/>
          </p:nvSpPr>
          <p:spPr>
            <a:xfrm>
              <a:off x="8740985" y="4145908"/>
              <a:ext cx="1367460"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Guest OS #2</a:t>
              </a:r>
            </a:p>
          </p:txBody>
        </p:sp>
        <p:sp>
          <p:nvSpPr>
            <p:cNvPr id="39" name="Rounded Rectangle 38"/>
            <p:cNvSpPr/>
            <p:nvPr/>
          </p:nvSpPr>
          <p:spPr>
            <a:xfrm>
              <a:off x="5275134" y="1663700"/>
              <a:ext cx="3248213" cy="3232454"/>
            </a:xfrm>
            <a:prstGeom prst="roundRect">
              <a:avLst>
                <a:gd name="adj" fmla="val 238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1" name="Rounded Rectangle 40"/>
            <p:cNvSpPr/>
            <p:nvPr/>
          </p:nvSpPr>
          <p:spPr>
            <a:xfrm>
              <a:off x="5338634" y="1752600"/>
              <a:ext cx="1485900" cy="1619250"/>
            </a:xfrm>
            <a:prstGeom prst="roundRect">
              <a:avLst>
                <a:gd name="adj" fmla="val 238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3" name="Rounded Rectangle 42"/>
            <p:cNvSpPr/>
            <p:nvPr/>
          </p:nvSpPr>
          <p:spPr>
            <a:xfrm>
              <a:off x="6942197" y="1752600"/>
              <a:ext cx="1485900" cy="1619250"/>
            </a:xfrm>
            <a:prstGeom prst="roundRect">
              <a:avLst>
                <a:gd name="adj" fmla="val 238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5" name="Rounded Rectangle 44"/>
            <p:cNvSpPr/>
            <p:nvPr/>
          </p:nvSpPr>
          <p:spPr>
            <a:xfrm>
              <a:off x="8586847" y="1663700"/>
              <a:ext cx="1656114" cy="3232454"/>
            </a:xfrm>
            <a:prstGeom prst="roundRect">
              <a:avLst>
                <a:gd name="adj" fmla="val 382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6" name="Rounded Rectangle 45"/>
            <p:cNvSpPr/>
            <p:nvPr/>
          </p:nvSpPr>
          <p:spPr>
            <a:xfrm>
              <a:off x="8737036" y="1842301"/>
              <a:ext cx="1367461" cy="693737"/>
            </a:xfrm>
            <a:prstGeom prst="roundRect">
              <a:avLst>
                <a:gd name="adj" fmla="val 8509"/>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C</a:t>
              </a:r>
            </a:p>
          </p:txBody>
        </p:sp>
        <p:sp>
          <p:nvSpPr>
            <p:cNvPr id="47" name="Rounded Rectangle 46"/>
            <p:cNvSpPr/>
            <p:nvPr/>
          </p:nvSpPr>
          <p:spPr>
            <a:xfrm>
              <a:off x="8737036" y="2640587"/>
              <a:ext cx="1367461" cy="693737"/>
            </a:xfrm>
            <a:prstGeom prst="roundRect">
              <a:avLst>
                <a:gd name="adj" fmla="val 8509"/>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48" name="Rounded Rectangle 47"/>
            <p:cNvSpPr/>
            <p:nvPr/>
          </p:nvSpPr>
          <p:spPr>
            <a:xfrm>
              <a:off x="8674310" y="1752600"/>
              <a:ext cx="1485900" cy="1619250"/>
            </a:xfrm>
            <a:prstGeom prst="roundRect">
              <a:avLst>
                <a:gd name="adj" fmla="val 2389"/>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53" name="Rounded Rectangle 52"/>
            <p:cNvSpPr/>
            <p:nvPr/>
          </p:nvSpPr>
          <p:spPr>
            <a:xfrm>
              <a:off x="10399083" y="4145908"/>
              <a:ext cx="1367460" cy="693737"/>
            </a:xfrm>
            <a:prstGeom prst="roundRect">
              <a:avLst>
                <a:gd name="adj" fmla="val 9882"/>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Guest OS #3</a:t>
              </a:r>
            </a:p>
          </p:txBody>
        </p:sp>
        <p:sp>
          <p:nvSpPr>
            <p:cNvPr id="55" name="Rounded Rectangle 54"/>
            <p:cNvSpPr/>
            <p:nvPr/>
          </p:nvSpPr>
          <p:spPr>
            <a:xfrm>
              <a:off x="10395134" y="2610170"/>
              <a:ext cx="1367461" cy="693737"/>
            </a:xfrm>
            <a:prstGeom prst="roundRect">
              <a:avLst>
                <a:gd name="adj" fmla="val 8509"/>
              </a:avLst>
            </a:prstGeom>
            <a:solidFill>
              <a:schemeClr val="accent4">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Application D</a:t>
              </a:r>
            </a:p>
          </p:txBody>
        </p:sp>
        <p:sp>
          <p:nvSpPr>
            <p:cNvPr id="56" name="Rounded Rectangle 55"/>
            <p:cNvSpPr/>
            <p:nvPr/>
          </p:nvSpPr>
          <p:spPr>
            <a:xfrm>
              <a:off x="10395134" y="3408456"/>
              <a:ext cx="1367461" cy="693737"/>
            </a:xfrm>
            <a:prstGeom prst="roundRect">
              <a:avLst>
                <a:gd name="adj" fmla="val 8509"/>
              </a:avLst>
            </a:prstGeom>
            <a:solidFill>
              <a:srgbClr val="3B566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panose="02000000000000000000" pitchFamily="2" charset="0"/>
                  <a:ea typeface="Amazon Ember" panose="02000000000000000000" pitchFamily="2" charset="0"/>
                </a:rPr>
                <a:t>Bins/Libs</a:t>
              </a:r>
            </a:p>
          </p:txBody>
        </p:sp>
        <p:sp>
          <p:nvSpPr>
            <p:cNvPr id="57" name="Rounded Rectangle 56"/>
            <p:cNvSpPr/>
            <p:nvPr/>
          </p:nvSpPr>
          <p:spPr>
            <a:xfrm>
              <a:off x="10332408" y="2532409"/>
              <a:ext cx="1485900" cy="2363746"/>
            </a:xfrm>
            <a:prstGeom prst="roundRect">
              <a:avLst>
                <a:gd name="adj" fmla="val 538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grpSp>
      <p:sp>
        <p:nvSpPr>
          <p:cNvPr id="4" name="Rectangle 3"/>
          <p:cNvSpPr/>
          <p:nvPr/>
        </p:nvSpPr>
        <p:spPr>
          <a:xfrm>
            <a:off x="23955" y="1227622"/>
            <a:ext cx="4844985" cy="1015663"/>
          </a:xfrm>
          <a:prstGeom prst="rect">
            <a:avLst/>
          </a:prstGeom>
        </p:spPr>
        <p:txBody>
          <a:bodyPr wrap="square">
            <a:spAutoFit/>
          </a:bodyPr>
          <a:lstStyle/>
          <a:p>
            <a:pPr algn="ctr"/>
            <a:r>
              <a:rPr lang="en-US" sz="2000" dirty="0">
                <a:latin typeface="Amazon Ember" panose="02000000000000000000" pitchFamily="2" charset="0"/>
              </a:rPr>
              <a:t>Single host operating system, with Docker installed and how Docker would </a:t>
            </a:r>
            <a:r>
              <a:rPr lang="en-US" sz="2000" b="1" dirty="0">
                <a:solidFill>
                  <a:schemeClr val="tx2">
                    <a:lumMod val="75000"/>
                  </a:schemeClr>
                </a:solidFill>
                <a:latin typeface="Amazon Ember" panose="02000000000000000000" pitchFamily="2" charset="0"/>
              </a:rPr>
              <a:t>run on premises</a:t>
            </a:r>
            <a:r>
              <a:rPr lang="en-US" sz="2000" dirty="0">
                <a:latin typeface="Amazon Ember" panose="02000000000000000000" pitchFamily="2" charset="0"/>
              </a:rPr>
              <a:t>.</a:t>
            </a:r>
          </a:p>
        </p:txBody>
      </p:sp>
      <p:sp>
        <p:nvSpPr>
          <p:cNvPr id="8" name="Rectangle 7"/>
          <p:cNvSpPr/>
          <p:nvPr/>
        </p:nvSpPr>
        <p:spPr>
          <a:xfrm>
            <a:off x="5554407" y="1273173"/>
            <a:ext cx="6096000" cy="707886"/>
          </a:xfrm>
          <a:prstGeom prst="rect">
            <a:avLst/>
          </a:prstGeom>
        </p:spPr>
        <p:txBody>
          <a:bodyPr>
            <a:spAutoFit/>
          </a:bodyPr>
          <a:lstStyle/>
          <a:p>
            <a:pPr algn="ctr"/>
            <a:r>
              <a:rPr lang="en-US" sz="2000" dirty="0">
                <a:latin typeface="Amazon Ember" panose="02000000000000000000" pitchFamily="2" charset="0"/>
              </a:rPr>
              <a:t>Four applications are hosted across three guest operating systems and how it would </a:t>
            </a:r>
            <a:r>
              <a:rPr lang="en-US" sz="2000" b="1" dirty="0">
                <a:solidFill>
                  <a:schemeClr val="tx2">
                    <a:lumMod val="75000"/>
                  </a:schemeClr>
                </a:solidFill>
                <a:latin typeface="Amazon Ember" panose="02000000000000000000" pitchFamily="2" charset="0"/>
              </a:rPr>
              <a:t>run on AWS</a:t>
            </a:r>
            <a:r>
              <a:rPr lang="en-US" sz="2000" dirty="0">
                <a:latin typeface="Amazon Ember" panose="02000000000000000000" pitchFamily="2" charset="0"/>
              </a:rPr>
              <a:t>.</a:t>
            </a:r>
          </a:p>
        </p:txBody>
      </p:sp>
      <p:sp>
        <p:nvSpPr>
          <p:cNvPr id="6" name="Slide Number Placeholder 5"/>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12</a:t>
            </a:fld>
            <a:endParaRPr lang="en-US" dirty="0">
              <a:solidFill>
                <a:srgbClr val="000000">
                  <a:tint val="75000"/>
                </a:srgbClr>
              </a:solidFill>
            </a:endParaRPr>
          </a:p>
        </p:txBody>
      </p:sp>
      <p:sp>
        <p:nvSpPr>
          <p:cNvPr id="19" name="Footer Placeholder 4">
            <a:extLst>
              <a:ext uri="{FF2B5EF4-FFF2-40B4-BE49-F238E27FC236}">
                <a16:creationId xmlns:a16="http://schemas.microsoft.com/office/drawing/2014/main" id="{4AB0C605-1E67-93BE-B9EB-9212BB3992F3}"/>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59803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Dockerfile simple example</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13</a:t>
            </a:fld>
            <a:endParaRPr lang="en-US" dirty="0"/>
          </a:p>
        </p:txBody>
      </p:sp>
      <p:sp>
        <p:nvSpPr>
          <p:cNvPr id="6" name="TextBox 5"/>
          <p:cNvSpPr txBox="1"/>
          <p:nvPr/>
        </p:nvSpPr>
        <p:spPr>
          <a:xfrm>
            <a:off x="2710070" y="1554480"/>
            <a:ext cx="6771861" cy="1631216"/>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a:solidFill>
                  <a:schemeClr val="accent5"/>
                </a:solidFill>
                <a:latin typeface="Lucida Console" panose="020B0609040504020204" pitchFamily="49" charset="0"/>
                <a:cs typeface="Courier New" panose="02070309020205020404" pitchFamily="49" charset="0"/>
              </a:rPr>
              <a:t># Start with the Ubuntu latest image</a:t>
            </a:r>
          </a:p>
          <a:p>
            <a:r>
              <a:rPr lang="en-US" sz="2000" dirty="0">
                <a:solidFill>
                  <a:schemeClr val="tx1"/>
                </a:solidFill>
                <a:latin typeface="Lucida Console" panose="020B0609040504020204" pitchFamily="49" charset="0"/>
                <a:cs typeface="Courier New" panose="02070309020205020404" pitchFamily="49" charset="0"/>
              </a:rPr>
              <a:t>FROM </a:t>
            </a:r>
            <a:r>
              <a:rPr lang="en-US" sz="2000" dirty="0">
                <a:solidFill>
                  <a:srgbClr val="000000"/>
                </a:solidFill>
                <a:latin typeface="Lucida Console" panose="020B0609040504020204" pitchFamily="49" charset="0"/>
                <a:cs typeface="Courier New" panose="02070309020205020404" pitchFamily="49" charset="0"/>
              </a:rPr>
              <a:t>ubuntu:latest</a:t>
            </a:r>
            <a:r>
              <a:rPr lang="en-US" sz="2000" dirty="0">
                <a:solidFill>
                  <a:schemeClr val="tx1"/>
                </a:solidFill>
                <a:latin typeface="Lucida Console" panose="020B0609040504020204" pitchFamily="49" charset="0"/>
                <a:cs typeface="Courier New" panose="02070309020205020404" pitchFamily="49" charset="0"/>
              </a:rPr>
              <a:t> </a:t>
            </a:r>
          </a:p>
          <a:p>
            <a:endParaRPr lang="en-US" sz="2000" dirty="0">
              <a:solidFill>
                <a:schemeClr val="tx1"/>
              </a:solidFill>
              <a:latin typeface="Lucida Console" panose="020B0609040504020204" pitchFamily="49" charset="0"/>
              <a:cs typeface="Courier New" panose="02070309020205020404" pitchFamily="49" charset="0"/>
            </a:endParaRPr>
          </a:p>
          <a:p>
            <a:r>
              <a:rPr lang="en-US" sz="2000" dirty="0">
                <a:solidFill>
                  <a:schemeClr val="accent5"/>
                </a:solidFill>
                <a:latin typeface="Lucida Console" panose="020B0609040504020204" pitchFamily="49" charset="0"/>
                <a:cs typeface="Courier New" panose="02070309020205020404" pitchFamily="49" charset="0"/>
              </a:rPr>
              <a:t># Output hello world message </a:t>
            </a:r>
          </a:p>
          <a:p>
            <a:r>
              <a:rPr lang="en-US" sz="2000" dirty="0">
                <a:solidFill>
                  <a:srgbClr val="000000"/>
                </a:solidFill>
                <a:latin typeface="Lucida Console" panose="020B0609040504020204" pitchFamily="49" charset="0"/>
                <a:cs typeface="Courier New" panose="02070309020205020404" pitchFamily="49" charset="0"/>
              </a:rPr>
              <a:t>CMD echo</a:t>
            </a:r>
            <a:r>
              <a:rPr lang="en-US" sz="2000" dirty="0">
                <a:solidFill>
                  <a:schemeClr val="tx1"/>
                </a:solidFill>
                <a:latin typeface="Lucida Console" panose="020B0609040504020204" pitchFamily="49" charset="0"/>
                <a:cs typeface="Courier New" panose="02070309020205020404" pitchFamily="49" charset="0"/>
              </a:rPr>
              <a:t> </a:t>
            </a:r>
            <a:r>
              <a:rPr lang="en-US" sz="2000" dirty="0">
                <a:solidFill>
                  <a:srgbClr val="000000"/>
                </a:solidFill>
                <a:latin typeface="Lucida Console" panose="020B0609040504020204" pitchFamily="49" charset="0"/>
                <a:cs typeface="Courier New" panose="02070309020205020404" pitchFamily="49" charset="0"/>
              </a:rPr>
              <a:t>"Hello World!"</a:t>
            </a:r>
            <a:endParaRPr lang="en-US" sz="2000" dirty="0">
              <a:solidFill>
                <a:schemeClr val="tx1"/>
              </a:solidFill>
              <a:latin typeface="Lucida Console" panose="020B0609040504020204" pitchFamily="49" charset="0"/>
              <a:cs typeface="Courier New" panose="02070309020205020404" pitchFamily="49" charset="0"/>
            </a:endParaRPr>
          </a:p>
        </p:txBody>
      </p:sp>
      <p:sp>
        <p:nvSpPr>
          <p:cNvPr id="5"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83592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Dockerfile example: </a:t>
            </a:r>
            <a:br>
              <a:rPr lang="en-US" sz="3600" dirty="0"/>
            </a:br>
            <a:r>
              <a:rPr lang="en-US" sz="3600" dirty="0"/>
              <a:t>Start a Java application</a:t>
            </a:r>
            <a:endParaRPr lang="en-US" sz="36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14</a:t>
            </a:fld>
            <a:endParaRPr lang="en-US" dirty="0"/>
          </a:p>
        </p:txBody>
      </p:sp>
      <p:sp>
        <p:nvSpPr>
          <p:cNvPr id="6" name="TextBox 5"/>
          <p:cNvSpPr txBox="1"/>
          <p:nvPr/>
        </p:nvSpPr>
        <p:spPr>
          <a:xfrm>
            <a:off x="2710070" y="1554480"/>
            <a:ext cx="6771861" cy="3170099"/>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a:solidFill>
                  <a:schemeClr val="accent5"/>
                </a:solidFill>
                <a:latin typeface="Lucida Console" panose="020B0609040504020204" pitchFamily="49" charset="0"/>
                <a:cs typeface="Courier New" panose="02070309020205020404" pitchFamily="49" charset="0"/>
              </a:rPr>
              <a:t># Start with open JDK version 8 image</a:t>
            </a:r>
          </a:p>
          <a:p>
            <a:r>
              <a:rPr lang="en-US" sz="2000" dirty="0">
                <a:solidFill>
                  <a:schemeClr val="tx1"/>
                </a:solidFill>
                <a:latin typeface="Lucida Console" panose="020B0609040504020204" pitchFamily="49" charset="0"/>
                <a:cs typeface="Courier New" panose="02070309020205020404" pitchFamily="49" charset="0"/>
              </a:rPr>
              <a:t>FROM </a:t>
            </a:r>
            <a:r>
              <a:rPr lang="en-US" sz="2000" dirty="0">
                <a:solidFill>
                  <a:srgbClr val="000000"/>
                </a:solidFill>
                <a:latin typeface="Lucida Console" panose="020B0609040504020204" pitchFamily="49" charset="0"/>
                <a:cs typeface="Courier New" panose="02070309020205020404" pitchFamily="49" charset="0"/>
              </a:rPr>
              <a:t>openjdk:8</a:t>
            </a:r>
            <a:endParaRPr lang="en-US" sz="2000" dirty="0">
              <a:solidFill>
                <a:schemeClr val="tx1"/>
              </a:solidFill>
              <a:latin typeface="Lucida Console" panose="020B0609040504020204" pitchFamily="49" charset="0"/>
              <a:cs typeface="Courier New" panose="02070309020205020404" pitchFamily="49" charset="0"/>
            </a:endParaRPr>
          </a:p>
          <a:p>
            <a:endParaRPr lang="en-US" sz="2000" dirty="0">
              <a:solidFill>
                <a:schemeClr val="tx1"/>
              </a:solidFill>
              <a:latin typeface="Lucida Console" panose="020B0609040504020204" pitchFamily="49" charset="0"/>
              <a:cs typeface="Courier New" panose="02070309020205020404" pitchFamily="49" charset="0"/>
            </a:endParaRPr>
          </a:p>
          <a:p>
            <a:r>
              <a:rPr lang="en-US" sz="2000" dirty="0">
                <a:solidFill>
                  <a:schemeClr val="accent5"/>
                </a:solidFill>
                <a:latin typeface="Lucida Console" panose="020B0609040504020204" pitchFamily="49" charset="0"/>
                <a:cs typeface="Courier New" panose="02070309020205020404" pitchFamily="49" charset="0"/>
              </a:rPr>
              <a:t># Copy the .jar file that contains your code from your system to the container</a:t>
            </a:r>
          </a:p>
          <a:p>
            <a:r>
              <a:rPr lang="en-US" sz="2000" dirty="0">
                <a:solidFill>
                  <a:schemeClr val="tx1"/>
                </a:solidFill>
                <a:latin typeface="Lucida Console" panose="020B0609040504020204" pitchFamily="49" charset="0"/>
                <a:cs typeface="Courier New" panose="02070309020205020404" pitchFamily="49" charset="0"/>
              </a:rPr>
              <a:t>COPY /hello.jar /usr/src/hello.jar</a:t>
            </a:r>
          </a:p>
          <a:p>
            <a:endParaRPr lang="en-US" sz="2000" dirty="0">
              <a:solidFill>
                <a:schemeClr val="tx2"/>
              </a:solidFill>
              <a:latin typeface="Lucida Console" panose="020B0609040504020204" pitchFamily="49" charset="0"/>
              <a:cs typeface="Courier New" panose="02070309020205020404" pitchFamily="49" charset="0"/>
            </a:endParaRPr>
          </a:p>
          <a:p>
            <a:r>
              <a:rPr lang="en-US" sz="2000" dirty="0">
                <a:solidFill>
                  <a:schemeClr val="accent5"/>
                </a:solidFill>
                <a:latin typeface="Lucida Console" panose="020B0609040504020204" pitchFamily="49" charset="0"/>
                <a:cs typeface="Courier New" panose="02070309020205020404" pitchFamily="49" charset="0"/>
              </a:rPr>
              <a:t># Call Java to run your code</a:t>
            </a:r>
          </a:p>
          <a:p>
            <a:r>
              <a:rPr lang="en-US" sz="2000" dirty="0">
                <a:solidFill>
                  <a:schemeClr val="tx1"/>
                </a:solidFill>
                <a:latin typeface="Lucida Console" panose="020B0609040504020204" pitchFamily="49" charset="0"/>
                <a:cs typeface="Courier New" panose="02070309020205020404" pitchFamily="49" charset="0"/>
              </a:rPr>
              <a:t>CMD java –cp /usr/src/hello.jar</a:t>
            </a:r>
          </a:p>
          <a:p>
            <a:r>
              <a:rPr lang="en-US" sz="2000" dirty="0">
                <a:solidFill>
                  <a:schemeClr val="tx1"/>
                </a:solidFill>
                <a:latin typeface="Lucida Console" panose="020B0609040504020204" pitchFamily="49" charset="0"/>
                <a:cs typeface="Courier New" panose="02070309020205020404" pitchFamily="49" charset="0"/>
              </a:rPr>
              <a:t>Org.example.App</a:t>
            </a:r>
          </a:p>
        </p:txBody>
      </p:sp>
      <p:sp>
        <p:nvSpPr>
          <p:cNvPr id="5"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546864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Dockerfile example:</a:t>
            </a:r>
            <a:br>
              <a:rPr lang="en-US" sz="3600" dirty="0"/>
            </a:br>
            <a:r>
              <a:rPr lang="en-US" sz="3600" dirty="0"/>
              <a:t>Common tasks</a:t>
            </a:r>
            <a:endParaRPr lang="en-US" sz="36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15</a:t>
            </a:fld>
            <a:endParaRPr lang="en-US" dirty="0"/>
          </a:p>
        </p:txBody>
      </p:sp>
      <p:sp>
        <p:nvSpPr>
          <p:cNvPr id="6" name="TextBox 5"/>
          <p:cNvSpPr txBox="1"/>
          <p:nvPr/>
        </p:nvSpPr>
        <p:spPr>
          <a:xfrm>
            <a:off x="2438400" y="1554480"/>
            <a:ext cx="7315200" cy="4524315"/>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accent5"/>
                </a:solidFill>
                <a:latin typeface="Lucida Console" panose="020B0609040504020204" pitchFamily="49" charset="0"/>
                <a:cs typeface="Courier New" panose="02070309020205020404" pitchFamily="49" charset="0"/>
              </a:rPr>
              <a:t># Start with CentOS 7 image </a:t>
            </a:r>
          </a:p>
          <a:p>
            <a:r>
              <a:rPr lang="en-US" dirty="0">
                <a:solidFill>
                  <a:schemeClr val="tx1"/>
                </a:solidFill>
                <a:latin typeface="Lucida Console" panose="020B0609040504020204" pitchFamily="49" charset="0"/>
                <a:cs typeface="Courier New" panose="02070309020205020404" pitchFamily="49" charset="0"/>
              </a:rPr>
              <a:t>FROM </a:t>
            </a:r>
            <a:r>
              <a:rPr lang="en-US" dirty="0">
                <a:solidFill>
                  <a:srgbClr val="000000"/>
                </a:solidFill>
                <a:latin typeface="Lucida Console" panose="020B0609040504020204" pitchFamily="49" charset="0"/>
                <a:cs typeface="Courier New" panose="02070309020205020404" pitchFamily="49" charset="0"/>
              </a:rPr>
              <a:t>centos:7</a:t>
            </a:r>
            <a:r>
              <a:rPr lang="en-US" dirty="0">
                <a:solidFill>
                  <a:schemeClr val="tx1"/>
                </a:solidFill>
                <a:latin typeface="Lucida Console" panose="020B0609040504020204" pitchFamily="49" charset="0"/>
                <a:cs typeface="Courier New" panose="02070309020205020404" pitchFamily="49" charset="0"/>
              </a:rPr>
              <a:t>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Update the OS and install Apache</a:t>
            </a:r>
          </a:p>
          <a:p>
            <a:r>
              <a:rPr lang="en-US" dirty="0">
                <a:solidFill>
                  <a:schemeClr val="tx1"/>
                </a:solidFill>
                <a:latin typeface="Lucida Console" panose="020B0609040504020204" pitchFamily="49" charset="0"/>
                <a:cs typeface="Courier New" panose="02070309020205020404" pitchFamily="49" charset="0"/>
              </a:rPr>
              <a:t>RUN yum –y update &amp;&amp; yum –y install httpd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Expose port 80—the port that the web server “listens to” </a:t>
            </a:r>
          </a:p>
          <a:p>
            <a:r>
              <a:rPr lang="en-US" dirty="0">
                <a:solidFill>
                  <a:srgbClr val="000000"/>
                </a:solidFill>
                <a:latin typeface="Lucida Console" panose="020B0609040504020204" pitchFamily="49" charset="0"/>
                <a:cs typeface="Courier New" panose="02070309020205020404" pitchFamily="49" charset="0"/>
              </a:rPr>
              <a:t>EXPOSE Port 80</a:t>
            </a:r>
            <a:r>
              <a:rPr lang="en-US" dirty="0">
                <a:solidFill>
                  <a:schemeClr val="tx1"/>
                </a:solidFill>
                <a:latin typeface="Lucida Console" panose="020B0609040504020204" pitchFamily="49" charset="0"/>
                <a:cs typeface="Courier New" panose="02070309020205020404" pitchFamily="49" charset="0"/>
              </a:rPr>
              <a:t>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Copy shell script and give it run permissions</a:t>
            </a:r>
          </a:p>
          <a:p>
            <a:r>
              <a:rPr lang="en-US" dirty="0">
                <a:solidFill>
                  <a:schemeClr val="tx1"/>
                </a:solidFill>
                <a:latin typeface="Lucida Console" panose="020B0609040504020204" pitchFamily="49" charset="0"/>
                <a:cs typeface="Courier New" panose="02070309020205020404" pitchFamily="49" charset="0"/>
              </a:rPr>
              <a:t>ADD run-httpd.sh /run-httpd.sh</a:t>
            </a:r>
          </a:p>
          <a:p>
            <a:r>
              <a:rPr lang="en-US" dirty="0">
                <a:solidFill>
                  <a:schemeClr val="tx1"/>
                </a:solidFill>
                <a:latin typeface="Lucida Console" panose="020B0609040504020204" pitchFamily="49" charset="0"/>
                <a:cs typeface="Courier New" panose="02070309020205020404" pitchFamily="49" charset="0"/>
              </a:rPr>
              <a:t>RUN chmod –v +x /run-httpd.sh</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Run shell script</a:t>
            </a:r>
          </a:p>
          <a:p>
            <a:r>
              <a:rPr lang="en-US" dirty="0">
                <a:solidFill>
                  <a:schemeClr val="tx1"/>
                </a:solidFill>
                <a:latin typeface="Lucida Console" panose="020B0609040504020204" pitchFamily="49" charset="0"/>
                <a:cs typeface="Courier New" panose="02070309020205020404" pitchFamily="49" charset="0"/>
              </a:rPr>
              <a:t>CMD ["/run-httpd.sh"]</a:t>
            </a:r>
          </a:p>
        </p:txBody>
      </p:sp>
      <p:sp>
        <p:nvSpPr>
          <p:cNvPr id="5"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2594411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line of the Dockerfile adds a layer </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16</a:t>
            </a:fld>
            <a:endParaRPr lang="en-US" dirty="0"/>
          </a:p>
        </p:txBody>
      </p:sp>
      <p:sp>
        <p:nvSpPr>
          <p:cNvPr id="6" name="TextBox 5"/>
          <p:cNvSpPr txBox="1"/>
          <p:nvPr/>
        </p:nvSpPr>
        <p:spPr>
          <a:xfrm>
            <a:off x="175260" y="1734260"/>
            <a:ext cx="6182509" cy="4247317"/>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solidFill>
                  <a:schemeClr val="accent5"/>
                </a:solidFill>
                <a:latin typeface="Lucida Console" panose="020B0609040504020204" pitchFamily="49" charset="0"/>
                <a:cs typeface="Courier New" panose="02070309020205020404" pitchFamily="49" charset="0"/>
              </a:rPr>
              <a:t># 1 Start with CentOS 7 image </a:t>
            </a:r>
          </a:p>
          <a:p>
            <a:r>
              <a:rPr lang="en-US" dirty="0">
                <a:solidFill>
                  <a:schemeClr val="tx1"/>
                </a:solidFill>
                <a:latin typeface="Lucida Console" panose="020B0609040504020204" pitchFamily="49" charset="0"/>
                <a:cs typeface="Courier New" panose="02070309020205020404" pitchFamily="49" charset="0"/>
              </a:rPr>
              <a:t>FROM </a:t>
            </a:r>
            <a:r>
              <a:rPr lang="en-US" dirty="0">
                <a:solidFill>
                  <a:srgbClr val="000000"/>
                </a:solidFill>
                <a:latin typeface="Lucida Console" panose="020B0609040504020204" pitchFamily="49" charset="0"/>
                <a:cs typeface="Courier New" panose="02070309020205020404" pitchFamily="49" charset="0"/>
              </a:rPr>
              <a:t>centos:7</a:t>
            </a:r>
            <a:r>
              <a:rPr lang="en-US" dirty="0">
                <a:solidFill>
                  <a:schemeClr val="tx1"/>
                </a:solidFill>
                <a:latin typeface="Lucida Console" panose="020B0609040504020204" pitchFamily="49" charset="0"/>
                <a:cs typeface="Courier New" panose="02070309020205020404" pitchFamily="49" charset="0"/>
              </a:rPr>
              <a:t>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2 Update the OS and install Apache</a:t>
            </a:r>
          </a:p>
          <a:p>
            <a:r>
              <a:rPr lang="en-US" dirty="0">
                <a:solidFill>
                  <a:schemeClr val="tx1"/>
                </a:solidFill>
                <a:latin typeface="Lucida Console" panose="020B0609040504020204" pitchFamily="49" charset="0"/>
                <a:cs typeface="Courier New" panose="02070309020205020404" pitchFamily="49" charset="0"/>
              </a:rPr>
              <a:t>RUN yum –y update &amp;&amp; yum –y install httpd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3 Expose port 80 </a:t>
            </a:r>
          </a:p>
          <a:p>
            <a:r>
              <a:rPr lang="en-US" dirty="0">
                <a:solidFill>
                  <a:srgbClr val="000000"/>
                </a:solidFill>
                <a:latin typeface="Lucida Console" panose="020B0609040504020204" pitchFamily="49" charset="0"/>
                <a:cs typeface="Courier New" panose="02070309020205020404" pitchFamily="49" charset="0"/>
              </a:rPr>
              <a:t>EXPOSE Port 80</a:t>
            </a:r>
            <a:r>
              <a:rPr lang="en-US" dirty="0">
                <a:solidFill>
                  <a:schemeClr val="tx1"/>
                </a:solidFill>
                <a:latin typeface="Lucida Console" panose="020B0609040504020204" pitchFamily="49" charset="0"/>
                <a:cs typeface="Courier New" panose="02070309020205020404" pitchFamily="49" charset="0"/>
              </a:rPr>
              <a:t> </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accent5"/>
                </a:solidFill>
                <a:latin typeface="Lucida Console" panose="020B0609040504020204" pitchFamily="49" charset="0"/>
                <a:cs typeface="Courier New" panose="02070309020205020404" pitchFamily="49" charset="0"/>
              </a:rPr>
              <a:t># 4 Copy shell script and give it run permissions</a:t>
            </a:r>
          </a:p>
          <a:p>
            <a:r>
              <a:rPr lang="en-US" dirty="0">
                <a:solidFill>
                  <a:schemeClr val="tx1"/>
                </a:solidFill>
                <a:latin typeface="Lucida Console" panose="020B0609040504020204" pitchFamily="49" charset="0"/>
                <a:cs typeface="Courier New" panose="02070309020205020404" pitchFamily="49" charset="0"/>
              </a:rPr>
              <a:t>ADD run-httpd.sh /run-httpd.sh</a:t>
            </a:r>
          </a:p>
          <a:p>
            <a:r>
              <a:rPr lang="en-US" dirty="0">
                <a:solidFill>
                  <a:schemeClr val="tx1"/>
                </a:solidFill>
                <a:latin typeface="Lucida Console" panose="020B0609040504020204" pitchFamily="49" charset="0"/>
                <a:cs typeface="Courier New" panose="02070309020205020404" pitchFamily="49" charset="0"/>
              </a:rPr>
              <a:t>RUN chmod –v +x /run-httpd.sh</a:t>
            </a:r>
          </a:p>
          <a:p>
            <a:endParaRPr lang="en-US" dirty="0">
              <a:solidFill>
                <a:schemeClr val="tx1"/>
              </a:solidFill>
              <a:latin typeface="Lucida Console" panose="020B0609040504020204" pitchFamily="49" charset="0"/>
              <a:cs typeface="Courier New" panose="02070309020205020404" pitchFamily="49" charset="0"/>
            </a:endParaRPr>
          </a:p>
          <a:p>
            <a:r>
              <a:rPr lang="en-US" dirty="0">
                <a:solidFill>
                  <a:schemeClr val="tx1"/>
                </a:solidFill>
                <a:latin typeface="Lucida Console" panose="020B0609040504020204" pitchFamily="49" charset="0"/>
                <a:cs typeface="Courier New" panose="02070309020205020404" pitchFamily="49" charset="0"/>
              </a:rPr>
              <a:t>CMD ["/run-httpd.sh"]</a:t>
            </a:r>
          </a:p>
        </p:txBody>
      </p:sp>
      <p:sp>
        <p:nvSpPr>
          <p:cNvPr id="5"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
        <p:nvSpPr>
          <p:cNvPr id="14" name="TextBox 13"/>
          <p:cNvSpPr txBox="1"/>
          <p:nvPr/>
        </p:nvSpPr>
        <p:spPr>
          <a:xfrm>
            <a:off x="8262137" y="1208054"/>
            <a:ext cx="272222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Image layers (read-only)</a:t>
            </a:r>
          </a:p>
        </p:txBody>
      </p:sp>
      <p:grpSp>
        <p:nvGrpSpPr>
          <p:cNvPr id="3" name="Group 2">
            <a:extLst>
              <a:ext uri="{FF2B5EF4-FFF2-40B4-BE49-F238E27FC236}">
                <a16:creationId xmlns:a16="http://schemas.microsoft.com/office/drawing/2014/main" id="{AACEA58A-891F-40C3-9305-26F38AC6E326}"/>
              </a:ext>
            </a:extLst>
          </p:cNvPr>
          <p:cNvGrpSpPr/>
          <p:nvPr/>
        </p:nvGrpSpPr>
        <p:grpSpPr>
          <a:xfrm>
            <a:off x="7239000" y="1659310"/>
            <a:ext cx="4739640" cy="4031873"/>
            <a:chOff x="7239000" y="1659310"/>
            <a:chExt cx="4739640" cy="4031873"/>
          </a:xfrm>
        </p:grpSpPr>
        <p:sp>
          <p:nvSpPr>
            <p:cNvPr id="8" name="Rectangle 7"/>
            <p:cNvSpPr/>
            <p:nvPr/>
          </p:nvSpPr>
          <p:spPr>
            <a:xfrm>
              <a:off x="7239000" y="1659310"/>
              <a:ext cx="4739640" cy="40318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425690" y="4359890"/>
              <a:ext cx="4366260" cy="701040"/>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RUN yum –y update &amp;&amp; yum –y </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install httpd</a:t>
              </a:r>
            </a:p>
          </p:txBody>
        </p:sp>
        <p:sp>
          <p:nvSpPr>
            <p:cNvPr id="10" name="Rectangle 9"/>
            <p:cNvSpPr/>
            <p:nvPr/>
          </p:nvSpPr>
          <p:spPr>
            <a:xfrm>
              <a:off x="7425690" y="3500434"/>
              <a:ext cx="4366260" cy="701040"/>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EXPOSE 80</a:t>
              </a:r>
            </a:p>
          </p:txBody>
        </p:sp>
        <p:sp>
          <p:nvSpPr>
            <p:cNvPr id="11" name="Rectangle 10"/>
            <p:cNvSpPr/>
            <p:nvPr/>
          </p:nvSpPr>
          <p:spPr>
            <a:xfrm>
              <a:off x="7425690" y="2640978"/>
              <a:ext cx="4366260" cy="701040"/>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ADD run-httpd.sh /run-httpd.sh</a:t>
              </a:r>
            </a:p>
          </p:txBody>
        </p:sp>
        <p:sp>
          <p:nvSpPr>
            <p:cNvPr id="12" name="Rectangle 11"/>
            <p:cNvSpPr/>
            <p:nvPr/>
          </p:nvSpPr>
          <p:spPr>
            <a:xfrm>
              <a:off x="7425690" y="1781522"/>
              <a:ext cx="4366260" cy="701040"/>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RUN chmod –v +x /run-httpd.sh</a:t>
              </a:r>
            </a:p>
          </p:txBody>
        </p:sp>
        <p:sp>
          <p:nvSpPr>
            <p:cNvPr id="15" name="TextBox 14"/>
            <p:cNvSpPr txBox="1"/>
            <p:nvPr/>
          </p:nvSpPr>
          <p:spPr>
            <a:xfrm>
              <a:off x="8718993" y="5191584"/>
              <a:ext cx="1779654"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Base: CentOS 7</a:t>
              </a:r>
            </a:p>
          </p:txBody>
        </p:sp>
        <p:sp>
          <p:nvSpPr>
            <p:cNvPr id="19" name="Oval 18">
              <a:extLst>
                <a:ext uri="{FF2B5EF4-FFF2-40B4-BE49-F238E27FC236}">
                  <a16:creationId xmlns:a16="http://schemas.microsoft.com/office/drawing/2014/main" id="{2AD2FA09-342A-4579-BC94-02D59C2011A4}"/>
                </a:ext>
              </a:extLst>
            </p:cNvPr>
            <p:cNvSpPr/>
            <p:nvPr/>
          </p:nvSpPr>
          <p:spPr>
            <a:xfrm>
              <a:off x="7526340" y="5193370"/>
              <a:ext cx="365760" cy="36576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2BBFA099-6611-4403-BFD1-C7A6ACD06EC9}"/>
                </a:ext>
              </a:extLst>
            </p:cNvPr>
            <p:cNvSpPr/>
            <p:nvPr/>
          </p:nvSpPr>
          <p:spPr>
            <a:xfrm>
              <a:off x="7526340" y="4527530"/>
              <a:ext cx="365760" cy="36576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ED1B355E-6761-4CAE-AEC4-8091F9A882A0}"/>
                </a:ext>
              </a:extLst>
            </p:cNvPr>
            <p:cNvSpPr/>
            <p:nvPr/>
          </p:nvSpPr>
          <p:spPr>
            <a:xfrm>
              <a:off x="7526340" y="3668074"/>
              <a:ext cx="365760" cy="36576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Oval 21">
              <a:extLst>
                <a:ext uri="{FF2B5EF4-FFF2-40B4-BE49-F238E27FC236}">
                  <a16:creationId xmlns:a16="http://schemas.microsoft.com/office/drawing/2014/main" id="{6A71BD63-9B64-4D18-BCD4-A0D668C236BB}"/>
                </a:ext>
              </a:extLst>
            </p:cNvPr>
            <p:cNvSpPr/>
            <p:nvPr/>
          </p:nvSpPr>
          <p:spPr>
            <a:xfrm>
              <a:off x="7526340" y="2808618"/>
              <a:ext cx="365760" cy="36576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a:extLst>
                <a:ext uri="{FF2B5EF4-FFF2-40B4-BE49-F238E27FC236}">
                  <a16:creationId xmlns:a16="http://schemas.microsoft.com/office/drawing/2014/main" id="{F1899657-96A3-433C-9258-30D12AAF7282}"/>
                </a:ext>
              </a:extLst>
            </p:cNvPr>
            <p:cNvSpPr/>
            <p:nvPr/>
          </p:nvSpPr>
          <p:spPr>
            <a:xfrm>
              <a:off x="7526340" y="1949162"/>
              <a:ext cx="365760" cy="36576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Tree>
    <p:custDataLst>
      <p:tags r:id="rId1"/>
    </p:custDataLst>
    <p:extLst>
      <p:ext uri="{BB962C8B-B14F-4D97-AF65-F5344CB8AC3E}">
        <p14:creationId xmlns:p14="http://schemas.microsoft.com/office/powerpoint/2010/main" val="1005399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t>
            </a:r>
            <a:r>
              <a:rPr lang="en-US" dirty="0">
                <a:solidFill>
                  <a:srgbClr val="FFFFFF"/>
                </a:solidFill>
              </a:rPr>
              <a:t>CLI</a:t>
            </a:r>
            <a:r>
              <a:rPr lang="en-US" dirty="0"/>
              <a:t> commands</a:t>
            </a:r>
          </a:p>
        </p:txBody>
      </p:sp>
      <p:sp>
        <p:nvSpPr>
          <p:cNvPr id="6" name="Footer Placeholder 4"/>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p:cNvSpPr>
            <a:spLocks noGrp="1"/>
          </p:cNvSpPr>
          <p:nvPr>
            <p:ph type="sldNum" sz="quarter" idx="12"/>
          </p:nvPr>
        </p:nvSpPr>
        <p:spPr>
          <a:xfrm>
            <a:off x="9029700" y="6377617"/>
            <a:ext cx="2743200" cy="365125"/>
          </a:xfrm>
        </p:spPr>
        <p:txBody>
          <a:bodyPr/>
          <a:lstStyle/>
          <a:p>
            <a:fld id="{9FC43BFD-8FF7-A343-A8A6-E2338FCE8046}" type="slidenum">
              <a:rPr lang="en-US" smtClean="0"/>
              <a:pPr/>
              <a:t>17</a:t>
            </a:fld>
            <a:endParaRPr lang="en-US" dirty="0"/>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nvGraphicFramePr>
        <p:xfrm>
          <a:off x="214507" y="1255460"/>
          <a:ext cx="5727924" cy="4937760"/>
        </p:xfrm>
        <a:graphic>
          <a:graphicData uri="http://schemas.openxmlformats.org/drawingml/2006/table">
            <a:tbl>
              <a:tblPr firstRow="1" bandRow="1">
                <a:tableStyleId>{8EC20E35-A176-4012-BC5E-935CFFF8708E}</a:tableStyleId>
              </a:tblPr>
              <a:tblGrid>
                <a:gridCol w="1969893">
                  <a:extLst>
                    <a:ext uri="{9D8B030D-6E8A-4147-A177-3AD203B41FA5}">
                      <a16:colId xmlns:a16="http://schemas.microsoft.com/office/drawing/2014/main" val="20000"/>
                    </a:ext>
                  </a:extLst>
                </a:gridCol>
                <a:gridCol w="3758031">
                  <a:extLst>
                    <a:ext uri="{9D8B030D-6E8A-4147-A177-3AD203B41FA5}">
                      <a16:colId xmlns:a16="http://schemas.microsoft.com/office/drawing/2014/main" val="20001"/>
                    </a:ext>
                  </a:extLst>
                </a:gridCol>
              </a:tblGrid>
              <a:tr h="5486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dirty="0">
                          <a:latin typeface="Amazon Ember" panose="020B0603020204020204" pitchFamily="34" charset="0"/>
                          <a:ea typeface="Amazon Ember" panose="020B0603020204020204" pitchFamily="34" charset="0"/>
                          <a:cs typeface="Amazon Ember" panose="020B0603020204020204" pitchFamily="34" charset="0"/>
                        </a:rPr>
                        <a:t>Command</a:t>
                      </a:r>
                      <a:endPar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marL="45720" marR="45720" anchor="ct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Lucida Console" panose="020B0609040504020204" pitchFamily="49" charset="0"/>
                        </a:rPr>
                        <a:t>docker build</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Build an image from a Dockerfile.</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a:t>
                      </a:r>
                      <a:r>
                        <a:rPr lang="en-US" sz="1800" baseline="0" dirty="0">
                          <a:latin typeface="Lucida Console" panose="020B0609040504020204" pitchFamily="49" charset="0"/>
                        </a:rPr>
                        <a:t> images</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List images on the Docker host.</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run</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Launch a container from an image.</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ps </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List the running containers.</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4"/>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Lucida Console" panose="020B0609040504020204" pitchFamily="49" charset="0"/>
                        </a:rPr>
                        <a:t>docker stop</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Stop a</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running container</a:t>
                      </a:r>
                      <a:r>
                        <a:rPr lang="en-US" sz="1800" dirty="0">
                          <a:latin typeface="Amazon Ember" panose="020B0603020204020204" pitchFamily="34" charset="0"/>
                          <a:ea typeface="Amazon Ember" panose="020B0603020204020204" pitchFamily="34" charset="0"/>
                          <a:cs typeface="Amazon Ember" panose="020B0603020204020204" pitchFamily="34" charset="0"/>
                        </a:rPr>
                        <a:t>.</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2900533092"/>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Lucida Console" panose="020B0609040504020204" pitchFamily="49" charset="0"/>
                        </a:rPr>
                        <a:t>docker start</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Start a</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container</a:t>
                      </a:r>
                      <a:r>
                        <a:rPr lang="en-US" sz="1800" dirty="0">
                          <a:latin typeface="Amazon Ember" panose="020B0603020204020204" pitchFamily="34" charset="0"/>
                          <a:ea typeface="Amazon Ember" panose="020B0603020204020204" pitchFamily="34" charset="0"/>
                          <a:cs typeface="Amazon Ember" panose="020B0603020204020204" pitchFamily="34" charset="0"/>
                        </a:rPr>
                        <a:t>.</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3289569518"/>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push</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Push the image to a registry.</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492898685"/>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tag</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Tag an image.</a:t>
                      </a:r>
                    </a:p>
                  </a:txBody>
                  <a:tcPr marL="45720" marR="45720" anchor="ctr"/>
                </a:tc>
                <a:extLst>
                  <a:ext uri="{0D108BD9-81ED-4DB2-BD59-A6C34878D82A}">
                    <a16:rowId xmlns:a16="http://schemas.microsoft.com/office/drawing/2014/main" val="3184904737"/>
                  </a:ext>
                </a:extLst>
              </a:tr>
            </a:tbl>
          </a:graphicData>
        </a:graphic>
      </p:graphicFrame>
      <p:graphicFrame>
        <p:nvGraphicFramePr>
          <p:cNvPr id="8" name="Table Placeholder 3">
            <a:extLst>
              <a:ext uri="{FF2B5EF4-FFF2-40B4-BE49-F238E27FC236}">
                <a16:creationId xmlns:a16="http://schemas.microsoft.com/office/drawing/2014/main" id="{F6205238-3027-3B40-8D80-95808FDBC793}"/>
              </a:ext>
            </a:extLst>
          </p:cNvPr>
          <p:cNvGraphicFramePr>
            <a:graphicFrameLocks/>
          </p:cNvGraphicFramePr>
          <p:nvPr/>
        </p:nvGraphicFramePr>
        <p:xfrm>
          <a:off x="6211168" y="1255460"/>
          <a:ext cx="5727924" cy="4937760"/>
        </p:xfrm>
        <a:graphic>
          <a:graphicData uri="http://schemas.openxmlformats.org/drawingml/2006/table">
            <a:tbl>
              <a:tblPr firstRow="1" bandRow="1">
                <a:tableStyleId>{8EC20E35-A176-4012-BC5E-935CFFF8708E}</a:tableStyleId>
              </a:tblPr>
              <a:tblGrid>
                <a:gridCol w="2207266">
                  <a:extLst>
                    <a:ext uri="{9D8B030D-6E8A-4147-A177-3AD203B41FA5}">
                      <a16:colId xmlns:a16="http://schemas.microsoft.com/office/drawing/2014/main" val="20000"/>
                    </a:ext>
                  </a:extLst>
                </a:gridCol>
                <a:gridCol w="3520658">
                  <a:extLst>
                    <a:ext uri="{9D8B030D-6E8A-4147-A177-3AD203B41FA5}">
                      <a16:colId xmlns:a16="http://schemas.microsoft.com/office/drawing/2014/main" val="20001"/>
                    </a:ext>
                  </a:extLst>
                </a:gridCol>
              </a:tblGrid>
              <a:tr h="45955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dirty="0">
                          <a:latin typeface="Amazon Ember" panose="020B0603020204020204" pitchFamily="34" charset="0"/>
                          <a:ea typeface="Amazon Ember" panose="020B0603020204020204" pitchFamily="34" charset="0"/>
                          <a:cs typeface="Amazon Ember" panose="020B0603020204020204" pitchFamily="34" charset="0"/>
                        </a:rPr>
                        <a:t>Command</a:t>
                      </a:r>
                      <a:endPar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dirty="0">
                          <a:latin typeface="Amazon Ember" panose="020B0603020204020204" pitchFamily="34" charset="0"/>
                          <a:ea typeface="Amazon Ember" panose="020B0603020204020204" pitchFamily="34" charset="0"/>
                          <a:cs typeface="Amazon Ember" panose="020B0603020204020204" pitchFamily="34" charset="0"/>
                        </a:rPr>
                        <a:t>Description</a:t>
                      </a:r>
                      <a:endPar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0"/>
                  </a:ext>
                </a:extLst>
              </a:tr>
              <a:tr h="45955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logs</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View container log output.</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2"/>
                  </a:ext>
                </a:extLst>
              </a:tr>
              <a:tr h="45955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port</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List container port mappings.</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0003"/>
                  </a:ext>
                </a:extLst>
              </a:tr>
              <a:tr h="4595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inspect</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Inspect container information.</a:t>
                      </a:r>
                    </a:p>
                  </a:txBody>
                  <a:tcPr marL="45720" marR="45720" anchor="ctr"/>
                </a:tc>
                <a:extLst>
                  <a:ext uri="{0D108BD9-81ED-4DB2-BD59-A6C34878D82A}">
                    <a16:rowId xmlns:a16="http://schemas.microsoft.com/office/drawing/2014/main" val="2900533092"/>
                  </a:ext>
                </a:extLst>
              </a:tr>
              <a:tr h="45955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exec </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Run a command in a container.</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2041875170"/>
                  </a:ext>
                </a:extLst>
              </a:tr>
              <a:tr h="4595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rm</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ea typeface="Amazon Ember" panose="020B0603020204020204" pitchFamily="34" charset="0"/>
                          <a:cs typeface="Amazon Ember" panose="020B0603020204020204" pitchFamily="34" charset="0"/>
                        </a:rPr>
                        <a:t>Remove one or more containers.</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2242154366"/>
                  </a:ext>
                </a:extLst>
              </a:tr>
              <a:tr h="7268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rmi</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ea typeface="Amazon Ember" panose="020B0603020204020204" pitchFamily="34" charset="0"/>
                          <a:cs typeface="Amazon Ember" panose="020B0603020204020204" pitchFamily="34" charset="0"/>
                        </a:rPr>
                        <a:t>Remove one or more images from the host.</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4242654243"/>
                  </a:ext>
                </a:extLst>
              </a:tr>
              <a:tr h="7268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update</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ea typeface="Amazon Ember" panose="020B0603020204020204" pitchFamily="34" charset="0"/>
                          <a:cs typeface="Amazon Ember" panose="020B0603020204020204" pitchFamily="34" charset="0"/>
                        </a:rPr>
                        <a:t>Dynamically update the container configuration.</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2151888346"/>
                  </a:ext>
                </a:extLst>
              </a:tr>
              <a:tr h="7268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Lucida Console" panose="020B0609040504020204" pitchFamily="49" charset="0"/>
                        </a:rPr>
                        <a:t>docker commit</a:t>
                      </a:r>
                      <a:endParaRPr lang="en-US" sz="1800" b="0" i="0" dirty="0">
                        <a:solidFill>
                          <a:schemeClr val="tx1"/>
                        </a:solidFill>
                        <a:latin typeface="Lucida Console" panose="020B0609040504020204" pitchFamily="49" charset="0"/>
                        <a:ea typeface="Amazon Ember" panose="020B0603020204020204" pitchFamily="34" charset="0"/>
                        <a:cs typeface="Courier New" panose="02070309020205020404" pitchFamily="49" charset="0"/>
                      </a:endParaRPr>
                    </a:p>
                  </a:txBody>
                  <a:tcPr marL="45720" marR="4572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ea typeface="Amazon Ember" panose="020B0603020204020204" pitchFamily="34" charset="0"/>
                          <a:cs typeface="Amazon Ember" panose="020B0603020204020204" pitchFamily="34" charset="0"/>
                        </a:rPr>
                        <a:t>Create a new image from a container's changes.</a:t>
                      </a: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45720" marR="45720" anchor="ctr"/>
                </a:tc>
                <a:extLst>
                  <a:ext uri="{0D108BD9-81ED-4DB2-BD59-A6C34878D82A}">
                    <a16:rowId xmlns:a16="http://schemas.microsoft.com/office/drawing/2014/main" val="1500246457"/>
                  </a:ext>
                </a:extLst>
              </a:tr>
            </a:tbl>
          </a:graphicData>
        </a:graphic>
      </p:graphicFrame>
    </p:spTree>
    <p:custDataLst>
      <p:tags r:id="rId1"/>
    </p:custDataLst>
    <p:extLst>
      <p:ext uri="{BB962C8B-B14F-4D97-AF65-F5344CB8AC3E}">
        <p14:creationId xmlns:p14="http://schemas.microsoft.com/office/powerpoint/2010/main" val="4137841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C504-F9F9-4A63-8D9E-988C987805C8}"/>
              </a:ext>
            </a:extLst>
          </p:cNvPr>
          <p:cNvSpPr>
            <a:spLocks noGrp="1"/>
          </p:cNvSpPr>
          <p:nvPr>
            <p:ph type="title"/>
          </p:nvPr>
        </p:nvSpPr>
        <p:spPr/>
        <p:txBody>
          <a:bodyPr/>
          <a:lstStyle/>
          <a:p>
            <a:r>
              <a:rPr lang="en-US" dirty="0">
                <a:latin typeface="+mj-lt"/>
              </a:rPr>
              <a:t>Example of docker build command</a:t>
            </a:r>
          </a:p>
        </p:txBody>
      </p:sp>
      <p:sp>
        <p:nvSpPr>
          <p:cNvPr id="7" name="Content Placeholder 6">
            <a:extLst>
              <a:ext uri="{FF2B5EF4-FFF2-40B4-BE49-F238E27FC236}">
                <a16:creationId xmlns:a16="http://schemas.microsoft.com/office/drawing/2014/main" id="{16BDC77A-E2B5-49B1-AD57-9259A3B5DE89}"/>
              </a:ext>
            </a:extLst>
          </p:cNvPr>
          <p:cNvSpPr>
            <a:spLocks noGrp="1"/>
          </p:cNvSpPr>
          <p:nvPr>
            <p:ph idx="1"/>
          </p:nvPr>
        </p:nvSpPr>
        <p:spPr>
          <a:xfrm>
            <a:off x="349526" y="2038989"/>
            <a:ext cx="3108960" cy="3879812"/>
          </a:xfrm>
        </p:spPr>
        <p:txBody>
          <a:bodyPr/>
          <a:lstStyle/>
          <a:p>
            <a:pPr marL="0" indent="0">
              <a:lnSpc>
                <a:spcPct val="100000"/>
              </a:lnSpc>
              <a:buNone/>
            </a:pPr>
            <a:r>
              <a:rPr lang="en-US" sz="2000" dirty="0"/>
              <a:t>Build an image from a Dockerfile in the current directory, and name the image </a:t>
            </a:r>
            <a:r>
              <a:rPr lang="en-US" sz="2000" dirty="0">
                <a:latin typeface="Lucida Console" panose="020B0609040504020204" pitchFamily="49" charset="0"/>
              </a:rPr>
              <a:t>node_app</a:t>
            </a:r>
            <a:endParaRPr lang="en-US" sz="2000" dirty="0">
              <a:latin typeface="+mn-lt"/>
            </a:endParaRPr>
          </a:p>
        </p:txBody>
      </p:sp>
      <p:sp>
        <p:nvSpPr>
          <p:cNvPr id="3" name="Footer Placeholder 2">
            <a:extLst>
              <a:ext uri="{FF2B5EF4-FFF2-40B4-BE49-F238E27FC236}">
                <a16:creationId xmlns:a16="http://schemas.microsoft.com/office/drawing/2014/main" id="{22C28A52-B403-4346-9409-58BD21BB8C7F}"/>
              </a:ext>
            </a:extLst>
          </p:cNvPr>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a:extLst>
              <a:ext uri="{FF2B5EF4-FFF2-40B4-BE49-F238E27FC236}">
                <a16:creationId xmlns:a16="http://schemas.microsoft.com/office/drawing/2014/main" id="{A27A7CEB-131A-4D82-845C-4FD380BAB138}"/>
              </a:ext>
            </a:extLst>
          </p:cNvPr>
          <p:cNvSpPr>
            <a:spLocks noGrp="1"/>
          </p:cNvSpPr>
          <p:nvPr>
            <p:ph type="sldNum" sz="quarter" idx="12"/>
          </p:nvPr>
        </p:nvSpPr>
        <p:spPr/>
        <p:txBody>
          <a:bodyPr/>
          <a:lstStyle/>
          <a:p>
            <a:fld id="{B6A95138-A96E-2F42-A959-2EFD44FE4AB7}" type="slidenum">
              <a:rPr lang="en-US" smtClean="0"/>
              <a:t>18</a:t>
            </a:fld>
            <a:endParaRPr lang="en-US" dirty="0"/>
          </a:p>
        </p:txBody>
      </p:sp>
      <p:sp>
        <p:nvSpPr>
          <p:cNvPr id="5" name="TextBox 4">
            <a:extLst>
              <a:ext uri="{FF2B5EF4-FFF2-40B4-BE49-F238E27FC236}">
                <a16:creationId xmlns:a16="http://schemas.microsoft.com/office/drawing/2014/main" id="{9E05CDAB-7BE9-492A-AF41-84BC0CFD0415}"/>
              </a:ext>
            </a:extLst>
          </p:cNvPr>
          <p:cNvSpPr txBox="1"/>
          <p:nvPr/>
        </p:nvSpPr>
        <p:spPr>
          <a:xfrm>
            <a:off x="3844505" y="2038989"/>
            <a:ext cx="8046720"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build </a:t>
            </a:r>
            <a:r>
              <a:rPr lang="sv-SE" sz="2000" dirty="0">
                <a:solidFill>
                  <a:schemeClr val="tx1"/>
                </a:solidFill>
                <a:latin typeface="Lucida Console" panose="020B0609040504020204" pitchFamily="49" charset="0"/>
                <a:cs typeface="Courier New" panose="02070309020205020404" pitchFamily="49" charset="0"/>
              </a:rPr>
              <a:t>--tag </a:t>
            </a:r>
            <a:r>
              <a:rPr lang="sv-SE" sz="2000" dirty="0">
                <a:solidFill>
                  <a:schemeClr val="accent6"/>
                </a:solidFill>
                <a:latin typeface="Lucida Console" panose="020B0609040504020204" pitchFamily="49" charset="0"/>
                <a:cs typeface="Courier New" panose="02070309020205020404" pitchFamily="49" charset="0"/>
              </a:rPr>
              <a:t>node_app </a:t>
            </a:r>
            <a:r>
              <a:rPr lang="sv-SE" sz="2000" dirty="0">
                <a:solidFill>
                  <a:schemeClr val="tx1"/>
                </a:solidFill>
                <a:latin typeface="Lucida Console" panose="020B0609040504020204" pitchFamily="49" charset="0"/>
                <a:cs typeface="Courier New" panose="02070309020205020404" pitchFamily="49" charset="0"/>
              </a:rPr>
              <a:t>.</a:t>
            </a:r>
            <a:endParaRPr lang="en-US" sz="2000" dirty="0">
              <a:solidFill>
                <a:schemeClr val="tx1"/>
              </a:solidFill>
              <a:latin typeface="Lucida Console" panose="020B06090405040202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93BA0AB6-2421-4508-B62B-7DD9E8CEFD06}"/>
              </a:ext>
            </a:extLst>
          </p:cNvPr>
          <p:cNvSpPr txBox="1"/>
          <p:nvPr/>
        </p:nvSpPr>
        <p:spPr>
          <a:xfrm>
            <a:off x="349527" y="1260117"/>
            <a:ext cx="310896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Task</a:t>
            </a:r>
          </a:p>
        </p:txBody>
      </p:sp>
      <p:sp>
        <p:nvSpPr>
          <p:cNvPr id="10" name="TextBox 9">
            <a:extLst>
              <a:ext uri="{FF2B5EF4-FFF2-40B4-BE49-F238E27FC236}">
                <a16:creationId xmlns:a16="http://schemas.microsoft.com/office/drawing/2014/main" id="{4CAB5532-BF3D-4B81-9D15-3DAC37A3AC18}"/>
              </a:ext>
            </a:extLst>
          </p:cNvPr>
          <p:cNvSpPr txBox="1"/>
          <p:nvPr/>
        </p:nvSpPr>
        <p:spPr>
          <a:xfrm>
            <a:off x="3844505" y="1260117"/>
            <a:ext cx="804672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command</a:t>
            </a:r>
          </a:p>
        </p:txBody>
      </p:sp>
      <p:sp>
        <p:nvSpPr>
          <p:cNvPr id="12" name="TextBox 11">
            <a:extLst>
              <a:ext uri="{FF2B5EF4-FFF2-40B4-BE49-F238E27FC236}">
                <a16:creationId xmlns:a16="http://schemas.microsoft.com/office/drawing/2014/main" id="{E2DCDE25-49F2-427D-930B-D31AF9EFB328}"/>
              </a:ext>
            </a:extLst>
          </p:cNvPr>
          <p:cNvSpPr txBox="1"/>
          <p:nvPr/>
        </p:nvSpPr>
        <p:spPr>
          <a:xfrm>
            <a:off x="3844505" y="2972470"/>
            <a:ext cx="8046720" cy="2616101"/>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a:solidFill>
                  <a:schemeClr val="tx1"/>
                </a:solidFill>
                <a:latin typeface="Lucida Console" panose="020B0609040504020204" pitchFamily="49" charset="0"/>
                <a:cs typeface="Courier New" panose="02070309020205020404" pitchFamily="49" charset="0"/>
              </a:rPr>
              <a:t>Sending build context to Docker daemon  9.007MB</a:t>
            </a:r>
          </a:p>
          <a:p>
            <a:endParaRPr lang="en-US" sz="1600" dirty="0">
              <a:solidFill>
                <a:schemeClr val="tx1"/>
              </a:solidFill>
              <a:latin typeface="Lucida Console" panose="020B0609040504020204" pitchFamily="49" charset="0"/>
              <a:cs typeface="Courier New" panose="02070309020205020404" pitchFamily="49" charset="0"/>
            </a:endParaRPr>
          </a:p>
          <a:p>
            <a:r>
              <a:rPr lang="en-US" sz="1600" dirty="0">
                <a:solidFill>
                  <a:schemeClr val="tx1"/>
                </a:solidFill>
                <a:latin typeface="Lucida Console" panose="020B0609040504020204" pitchFamily="49" charset="0"/>
                <a:cs typeface="Courier New" panose="02070309020205020404" pitchFamily="49" charset="0"/>
              </a:rPr>
              <a:t>Step 1/7 : FROM node:11-alpine</a:t>
            </a:r>
          </a:p>
          <a:p>
            <a:endParaRPr lang="en-US" sz="1600" dirty="0">
              <a:solidFill>
                <a:schemeClr val="tx1"/>
              </a:solidFill>
              <a:latin typeface="Lucida Console" panose="020B0609040504020204" pitchFamily="49" charset="0"/>
              <a:cs typeface="Courier New" panose="02070309020205020404" pitchFamily="49" charset="0"/>
            </a:endParaRPr>
          </a:p>
          <a:p>
            <a:r>
              <a:rPr lang="en-US" sz="1600" dirty="0">
                <a:solidFill>
                  <a:schemeClr val="tx1"/>
                </a:solidFill>
                <a:latin typeface="Lucida Console" panose="020B0609040504020204" pitchFamily="49" charset="0"/>
                <a:cs typeface="Courier New" panose="02070309020205020404" pitchFamily="49" charset="0"/>
              </a:rPr>
              <a:t>11-alpine: Pulling from library/node</a:t>
            </a:r>
          </a:p>
          <a:p>
            <a:r>
              <a:rPr lang="en-US" sz="1600" dirty="0">
                <a:solidFill>
                  <a:schemeClr val="tx1"/>
                </a:solidFill>
                <a:latin typeface="Lucida Console" panose="020B0609040504020204" pitchFamily="49" charset="0"/>
                <a:cs typeface="Courier New" panose="02070309020205020404" pitchFamily="49" charset="0"/>
              </a:rPr>
              <a:t>…</a:t>
            </a:r>
          </a:p>
          <a:p>
            <a:endParaRPr lang="en-US" sz="1600" dirty="0">
              <a:solidFill>
                <a:schemeClr val="tx1"/>
              </a:solidFill>
              <a:latin typeface="Lucida Console" panose="020B0609040504020204" pitchFamily="49" charset="0"/>
              <a:cs typeface="Courier New" panose="02070309020205020404" pitchFamily="49" charset="0"/>
            </a:endParaRPr>
          </a:p>
          <a:p>
            <a:r>
              <a:rPr lang="en-US" sz="1600" dirty="0">
                <a:solidFill>
                  <a:schemeClr val="tx1"/>
                </a:solidFill>
                <a:latin typeface="Lucida Console" panose="020B0609040504020204" pitchFamily="49" charset="0"/>
                <a:cs typeface="Courier New" panose="02070309020205020404" pitchFamily="49" charset="0"/>
              </a:rPr>
              <a:t>Successfully </a:t>
            </a:r>
            <a:r>
              <a:rPr lang="en-US" sz="1600" dirty="0">
                <a:solidFill>
                  <a:schemeClr val="accent6"/>
                </a:solidFill>
                <a:latin typeface="Lucida Console" panose="020B0609040504020204" pitchFamily="49" charset="0"/>
                <a:cs typeface="Courier New" panose="02070309020205020404" pitchFamily="49" charset="0"/>
              </a:rPr>
              <a:t>built a5886f101e12</a:t>
            </a:r>
          </a:p>
          <a:p>
            <a:endParaRPr lang="en-US" sz="1600" dirty="0">
              <a:solidFill>
                <a:schemeClr val="tx1"/>
              </a:solidFill>
              <a:latin typeface="Lucida Console" panose="020B0609040504020204" pitchFamily="49" charset="0"/>
              <a:cs typeface="Courier New" panose="02070309020205020404" pitchFamily="49" charset="0"/>
            </a:endParaRPr>
          </a:p>
          <a:p>
            <a:r>
              <a:rPr lang="en-US" sz="1600" dirty="0">
                <a:solidFill>
                  <a:schemeClr val="tx1"/>
                </a:solidFill>
                <a:latin typeface="Lucida Console" panose="020B0609040504020204" pitchFamily="49" charset="0"/>
                <a:cs typeface="Courier New" panose="02070309020205020404" pitchFamily="49" charset="0"/>
              </a:rPr>
              <a:t>Successfully </a:t>
            </a:r>
            <a:r>
              <a:rPr lang="en-US" sz="1600" dirty="0">
                <a:solidFill>
                  <a:schemeClr val="accent6"/>
                </a:solidFill>
                <a:latin typeface="Lucida Console" panose="020B0609040504020204" pitchFamily="49" charset="0"/>
                <a:cs typeface="Courier New" panose="02070309020205020404" pitchFamily="49" charset="0"/>
              </a:rPr>
              <a:t>tagged</a:t>
            </a:r>
            <a:r>
              <a:rPr lang="en-US" sz="1600" dirty="0">
                <a:solidFill>
                  <a:schemeClr val="tx1"/>
                </a:solidFill>
                <a:latin typeface="Lucida Console" panose="020B0609040504020204" pitchFamily="49" charset="0"/>
                <a:cs typeface="Courier New" panose="02070309020205020404" pitchFamily="49" charset="0"/>
              </a:rPr>
              <a:t> </a:t>
            </a:r>
            <a:r>
              <a:rPr lang="en-US" sz="1600" dirty="0">
                <a:solidFill>
                  <a:schemeClr val="accent6"/>
                </a:solidFill>
                <a:latin typeface="Lucida Console" panose="020B0609040504020204" pitchFamily="49" charset="0"/>
                <a:cs typeface="Courier New" panose="02070309020205020404" pitchFamily="49" charset="0"/>
              </a:rPr>
              <a:t>node_app</a:t>
            </a:r>
            <a:r>
              <a:rPr lang="en-US" sz="1600" dirty="0">
                <a:solidFill>
                  <a:schemeClr val="tx1"/>
                </a:solidFill>
                <a:latin typeface="Lucida Console" panose="020B0609040504020204" pitchFamily="49" charset="0"/>
                <a:cs typeface="Courier New" panose="02070309020205020404" pitchFamily="49" charset="0"/>
              </a:rPr>
              <a:t>:latest</a:t>
            </a:r>
          </a:p>
        </p:txBody>
      </p:sp>
      <p:sp>
        <p:nvSpPr>
          <p:cNvPr id="13" name="TextBox 12">
            <a:extLst>
              <a:ext uri="{FF2B5EF4-FFF2-40B4-BE49-F238E27FC236}">
                <a16:creationId xmlns:a16="http://schemas.microsoft.com/office/drawing/2014/main" id="{B60B1ECB-C633-4154-BA5D-1B2998F6E23D}"/>
              </a:ext>
            </a:extLst>
          </p:cNvPr>
          <p:cNvSpPr txBox="1"/>
          <p:nvPr/>
        </p:nvSpPr>
        <p:spPr>
          <a:xfrm>
            <a:off x="3860756" y="2595091"/>
            <a:ext cx="804672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Example output</a:t>
            </a:r>
          </a:p>
        </p:txBody>
      </p:sp>
      <p:cxnSp>
        <p:nvCxnSpPr>
          <p:cNvPr id="17" name="Straight Connector 16">
            <a:extLst>
              <a:ext uri="{FF2B5EF4-FFF2-40B4-BE49-F238E27FC236}">
                <a16:creationId xmlns:a16="http://schemas.microsoft.com/office/drawing/2014/main" id="{5A94E649-ABA8-4F1F-9E73-A6F9B28D4024}"/>
              </a:ext>
            </a:extLst>
          </p:cNvPr>
          <p:cNvCxnSpPr/>
          <p:nvPr/>
        </p:nvCxnSpPr>
        <p:spPr>
          <a:xfrm>
            <a:off x="349527" y="1869255"/>
            <a:ext cx="1152144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57540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C504-F9F9-4A63-8D9E-988C987805C8}"/>
              </a:ext>
            </a:extLst>
          </p:cNvPr>
          <p:cNvSpPr>
            <a:spLocks noGrp="1"/>
          </p:cNvSpPr>
          <p:nvPr>
            <p:ph type="title"/>
          </p:nvPr>
        </p:nvSpPr>
        <p:spPr/>
        <p:txBody>
          <a:bodyPr/>
          <a:lstStyle/>
          <a:p>
            <a:r>
              <a:rPr lang="en-US" dirty="0">
                <a:latin typeface="+mj-lt"/>
              </a:rPr>
              <a:t>Example of docker images command</a:t>
            </a:r>
          </a:p>
        </p:txBody>
      </p:sp>
      <p:sp>
        <p:nvSpPr>
          <p:cNvPr id="7" name="Content Placeholder 6">
            <a:extLst>
              <a:ext uri="{FF2B5EF4-FFF2-40B4-BE49-F238E27FC236}">
                <a16:creationId xmlns:a16="http://schemas.microsoft.com/office/drawing/2014/main" id="{16BDC77A-E2B5-49B1-AD57-9259A3B5DE89}"/>
              </a:ext>
            </a:extLst>
          </p:cNvPr>
          <p:cNvSpPr>
            <a:spLocks noGrp="1"/>
          </p:cNvSpPr>
          <p:nvPr>
            <p:ph idx="1"/>
          </p:nvPr>
        </p:nvSpPr>
        <p:spPr>
          <a:xfrm>
            <a:off x="349528" y="2038989"/>
            <a:ext cx="3108960" cy="3879812"/>
          </a:xfrm>
        </p:spPr>
        <p:txBody>
          <a:bodyPr/>
          <a:lstStyle/>
          <a:p>
            <a:pPr marL="0" indent="0">
              <a:lnSpc>
                <a:spcPct val="100000"/>
              </a:lnSpc>
              <a:buNone/>
            </a:pPr>
            <a:r>
              <a:rPr lang="en-US" sz="2000" dirty="0"/>
              <a:t>List the images that your Docker client is aware of</a:t>
            </a:r>
            <a:endParaRPr lang="en-US" sz="2000" dirty="0">
              <a:latin typeface="Lucida Console" panose="020B0609040504020204" pitchFamily="49" charset="0"/>
            </a:endParaRPr>
          </a:p>
        </p:txBody>
      </p:sp>
      <p:sp>
        <p:nvSpPr>
          <p:cNvPr id="3" name="Footer Placeholder 2">
            <a:extLst>
              <a:ext uri="{FF2B5EF4-FFF2-40B4-BE49-F238E27FC236}">
                <a16:creationId xmlns:a16="http://schemas.microsoft.com/office/drawing/2014/main" id="{22C28A52-B403-4346-9409-58BD21BB8C7F}"/>
              </a:ext>
            </a:extLst>
          </p:cNvPr>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a:extLst>
              <a:ext uri="{FF2B5EF4-FFF2-40B4-BE49-F238E27FC236}">
                <a16:creationId xmlns:a16="http://schemas.microsoft.com/office/drawing/2014/main" id="{A27A7CEB-131A-4D82-845C-4FD380BAB138}"/>
              </a:ext>
            </a:extLst>
          </p:cNvPr>
          <p:cNvSpPr>
            <a:spLocks noGrp="1"/>
          </p:cNvSpPr>
          <p:nvPr>
            <p:ph type="sldNum" sz="quarter" idx="12"/>
          </p:nvPr>
        </p:nvSpPr>
        <p:spPr/>
        <p:txBody>
          <a:bodyPr/>
          <a:lstStyle/>
          <a:p>
            <a:fld id="{B6A95138-A96E-2F42-A959-2EFD44FE4AB7}" type="slidenum">
              <a:rPr lang="en-US" smtClean="0"/>
              <a:t>19</a:t>
            </a:fld>
            <a:endParaRPr lang="en-US" dirty="0"/>
          </a:p>
        </p:txBody>
      </p:sp>
      <p:sp>
        <p:nvSpPr>
          <p:cNvPr id="5" name="TextBox 4">
            <a:extLst>
              <a:ext uri="{FF2B5EF4-FFF2-40B4-BE49-F238E27FC236}">
                <a16:creationId xmlns:a16="http://schemas.microsoft.com/office/drawing/2014/main" id="{9E05CDAB-7BE9-492A-AF41-84BC0CFD0415}"/>
              </a:ext>
            </a:extLst>
          </p:cNvPr>
          <p:cNvSpPr txBox="1"/>
          <p:nvPr/>
        </p:nvSpPr>
        <p:spPr>
          <a:xfrm>
            <a:off x="3844504" y="2038989"/>
            <a:ext cx="8046719"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images</a:t>
            </a:r>
            <a:endParaRPr lang="en-US" sz="2000" dirty="0">
              <a:solidFill>
                <a:schemeClr val="accent6"/>
              </a:solidFill>
              <a:latin typeface="Lucida Console" panose="020B06090405040202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93BA0AB6-2421-4508-B62B-7DD9E8CEFD06}"/>
              </a:ext>
            </a:extLst>
          </p:cNvPr>
          <p:cNvSpPr txBox="1"/>
          <p:nvPr/>
        </p:nvSpPr>
        <p:spPr>
          <a:xfrm>
            <a:off x="349527" y="1260117"/>
            <a:ext cx="310896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Task</a:t>
            </a:r>
          </a:p>
        </p:txBody>
      </p:sp>
      <p:sp>
        <p:nvSpPr>
          <p:cNvPr id="10" name="TextBox 9">
            <a:extLst>
              <a:ext uri="{FF2B5EF4-FFF2-40B4-BE49-F238E27FC236}">
                <a16:creationId xmlns:a16="http://schemas.microsoft.com/office/drawing/2014/main" id="{4CAB5532-BF3D-4B81-9D15-3DAC37A3AC18}"/>
              </a:ext>
            </a:extLst>
          </p:cNvPr>
          <p:cNvSpPr txBox="1"/>
          <p:nvPr/>
        </p:nvSpPr>
        <p:spPr>
          <a:xfrm>
            <a:off x="3844505" y="1260117"/>
            <a:ext cx="804672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command</a:t>
            </a:r>
          </a:p>
        </p:txBody>
      </p:sp>
      <p:sp>
        <p:nvSpPr>
          <p:cNvPr id="13" name="TextBox 12">
            <a:extLst>
              <a:ext uri="{FF2B5EF4-FFF2-40B4-BE49-F238E27FC236}">
                <a16:creationId xmlns:a16="http://schemas.microsoft.com/office/drawing/2014/main" id="{B60B1ECB-C633-4154-BA5D-1B2998F6E23D}"/>
              </a:ext>
            </a:extLst>
          </p:cNvPr>
          <p:cNvSpPr txBox="1"/>
          <p:nvPr/>
        </p:nvSpPr>
        <p:spPr>
          <a:xfrm>
            <a:off x="3860756" y="2595091"/>
            <a:ext cx="8046718"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Example output</a:t>
            </a:r>
          </a:p>
        </p:txBody>
      </p:sp>
      <p:graphicFrame>
        <p:nvGraphicFramePr>
          <p:cNvPr id="8" name="Table 7">
            <a:extLst>
              <a:ext uri="{FF2B5EF4-FFF2-40B4-BE49-F238E27FC236}">
                <a16:creationId xmlns:a16="http://schemas.microsoft.com/office/drawing/2014/main" id="{E6B97A85-B066-4A14-A0A0-1959B67E58D8}"/>
              </a:ext>
            </a:extLst>
          </p:cNvPr>
          <p:cNvGraphicFramePr>
            <a:graphicFrameLocks noGrp="1"/>
          </p:cNvGraphicFramePr>
          <p:nvPr/>
        </p:nvGraphicFramePr>
        <p:xfrm>
          <a:off x="3860755" y="2972470"/>
          <a:ext cx="8046719" cy="1030707"/>
        </p:xfrm>
        <a:graphic>
          <a:graphicData uri="http://schemas.openxmlformats.org/drawingml/2006/table">
            <a:tbl>
              <a:tblPr>
                <a:tableStyleId>{5C22544A-7EE6-4342-B048-85BDC9FD1C3A}</a:tableStyleId>
              </a:tblPr>
              <a:tblGrid>
                <a:gridCol w="1417473">
                  <a:extLst>
                    <a:ext uri="{9D8B030D-6E8A-4147-A177-3AD203B41FA5}">
                      <a16:colId xmlns:a16="http://schemas.microsoft.com/office/drawing/2014/main" val="2905357924"/>
                    </a:ext>
                  </a:extLst>
                </a:gridCol>
                <a:gridCol w="2030816">
                  <a:extLst>
                    <a:ext uri="{9D8B030D-6E8A-4147-A177-3AD203B41FA5}">
                      <a16:colId xmlns:a16="http://schemas.microsoft.com/office/drawing/2014/main" val="3648296026"/>
                    </a:ext>
                  </a:extLst>
                </a:gridCol>
                <a:gridCol w="1629243">
                  <a:extLst>
                    <a:ext uri="{9D8B030D-6E8A-4147-A177-3AD203B41FA5}">
                      <a16:colId xmlns:a16="http://schemas.microsoft.com/office/drawing/2014/main" val="570211327"/>
                    </a:ext>
                  </a:extLst>
                </a:gridCol>
                <a:gridCol w="2014975">
                  <a:extLst>
                    <a:ext uri="{9D8B030D-6E8A-4147-A177-3AD203B41FA5}">
                      <a16:colId xmlns:a16="http://schemas.microsoft.com/office/drawing/2014/main" val="2632193472"/>
                    </a:ext>
                  </a:extLst>
                </a:gridCol>
                <a:gridCol w="954212">
                  <a:extLst>
                    <a:ext uri="{9D8B030D-6E8A-4147-A177-3AD203B41FA5}">
                      <a16:colId xmlns:a16="http://schemas.microsoft.com/office/drawing/2014/main" val="3470578131"/>
                    </a:ext>
                  </a:extLst>
                </a:gridCol>
              </a:tblGrid>
              <a:tr h="339141">
                <a:tc>
                  <a:txBody>
                    <a:bodyPr/>
                    <a:lstStyle/>
                    <a:p>
                      <a:pPr algn="l" rtl="0" fontAlgn="ctr"/>
                      <a:r>
                        <a:rPr lang="en-US" sz="1600" u="none" strike="noStrike" dirty="0">
                          <a:effectLst/>
                          <a:latin typeface="Lucida Console" panose="020B0609040504020204" pitchFamily="49" charset="0"/>
                        </a:rPr>
                        <a:t>REPOSITORY </a:t>
                      </a: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effectLst/>
                          <a:latin typeface="Lucida Console" panose="020B0609040504020204" pitchFamily="49" charset="0"/>
                        </a:rPr>
                        <a:t>TAG</a:t>
                      </a: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effectLst/>
                          <a:latin typeface="Lucida Console" panose="020B0609040504020204" pitchFamily="49" charset="0"/>
                        </a:rPr>
                        <a:t>IMAGE ID</a:t>
                      </a: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effectLst/>
                          <a:latin typeface="Lucida Console" panose="020B0609040504020204" pitchFamily="49" charset="0"/>
                        </a:rPr>
                        <a:t>CREATED </a:t>
                      </a: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effectLst/>
                          <a:latin typeface="Lucida Console" panose="020B0609040504020204" pitchFamily="49" charset="0"/>
                        </a:rPr>
                        <a:t>SIZE</a:t>
                      </a: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408743015"/>
                  </a:ext>
                </a:extLst>
              </a:tr>
              <a:tr h="432486">
                <a:tc>
                  <a:txBody>
                    <a:bodyPr/>
                    <a:lstStyle/>
                    <a:p>
                      <a:pPr algn="l" rtl="0" fontAlgn="ctr"/>
                      <a:r>
                        <a:rPr lang="en-US" sz="1600" u="none" strike="noStrike" dirty="0">
                          <a:effectLst/>
                          <a:latin typeface="Lucida Console" panose="020B0609040504020204" pitchFamily="49" charset="0"/>
                        </a:rPr>
                        <a:t>&lt;none&gt;</a:t>
                      </a:r>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solidFill>
                            <a:schemeClr val="accent6"/>
                          </a:solidFill>
                          <a:effectLst/>
                          <a:latin typeface="Lucida Console" panose="020B0609040504020204" pitchFamily="49" charset="0"/>
                        </a:rPr>
                        <a:t>node_app:latest </a:t>
                      </a:r>
                      <a:endParaRPr lang="en-US" sz="1600" b="0" i="0" u="none" strike="noStrike" dirty="0">
                        <a:solidFill>
                          <a:schemeClr val="accent6"/>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r>
                        <a:rPr lang="en-US" sz="1600" u="none" strike="noStrike" dirty="0">
                          <a:effectLst/>
                          <a:latin typeface="Lucida Console" panose="020B0609040504020204" pitchFamily="49" charset="0"/>
                        </a:rPr>
                        <a:t>a5886f101e12</a:t>
                      </a:r>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r>
                        <a:rPr lang="en-US" sz="1600" u="none" strike="noStrike" dirty="0">
                          <a:effectLst/>
                          <a:latin typeface="Lucida Console" panose="020B0609040504020204" pitchFamily="49" charset="0"/>
                        </a:rPr>
                        <a:t>18 seconds ago</a:t>
                      </a:r>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r>
                        <a:rPr lang="en-US" sz="1600" u="none" strike="noStrike" dirty="0">
                          <a:effectLst/>
                          <a:latin typeface="Lucida Console" panose="020B0609040504020204" pitchFamily="49" charset="0"/>
                        </a:rPr>
                        <a:t>82.7MB</a:t>
                      </a:r>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534871222"/>
                  </a:ext>
                </a:extLst>
              </a:tr>
              <a:tr h="259080">
                <a:tc>
                  <a:txBody>
                    <a:bodyPr/>
                    <a:lstStyle/>
                    <a:p>
                      <a:pPr algn="l" rtl="0" fontAlgn="ct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rtl="0" fontAlgn="ctr"/>
                      <a:endParaRPr lang="en-US" sz="1600" b="0" i="0" u="none" strike="noStrike" dirty="0">
                        <a:solidFill>
                          <a:srgbClr val="000000"/>
                        </a:solidFill>
                        <a:effectLst/>
                        <a:latin typeface="Lucida Console" panose="020B0609040504020204" pitchFamily="49"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endParaRPr lang="en-US" sz="1600" b="0" i="0" u="none" strike="noStrike" dirty="0">
                        <a:solidFill>
                          <a:srgbClr val="000000"/>
                        </a:solidFill>
                        <a:effectLst/>
                        <a:latin typeface="Lucida Console" panose="020B0609040504020204" pitchFamily="49"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114323517"/>
                  </a:ext>
                </a:extLst>
              </a:tr>
            </a:tbl>
          </a:graphicData>
        </a:graphic>
      </p:graphicFrame>
      <p:cxnSp>
        <p:nvCxnSpPr>
          <p:cNvPr id="12" name="Straight Connector 11">
            <a:extLst>
              <a:ext uri="{FF2B5EF4-FFF2-40B4-BE49-F238E27FC236}">
                <a16:creationId xmlns:a16="http://schemas.microsoft.com/office/drawing/2014/main" id="{312D332E-C8D3-408B-8731-D96A42B60AD1}"/>
              </a:ext>
            </a:extLst>
          </p:cNvPr>
          <p:cNvCxnSpPr/>
          <p:nvPr/>
        </p:nvCxnSpPr>
        <p:spPr>
          <a:xfrm>
            <a:off x="349527" y="1869255"/>
            <a:ext cx="1152144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5914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Title"/>
          <p:cNvSpPr>
            <a:spLocks noGrp="1"/>
          </p:cNvSpPr>
          <p:nvPr>
            <p:ph type="title"/>
          </p:nvPr>
        </p:nvSpPr>
        <p:spPr/>
        <p:txBody>
          <a:bodyPr/>
          <a:lstStyle/>
          <a:p>
            <a:r>
              <a:rPr lang="en-US" dirty="0"/>
              <a:t>Shipping containers </a:t>
            </a:r>
          </a:p>
        </p:txBody>
      </p:sp>
      <p:sp>
        <p:nvSpPr>
          <p:cNvPr id="10" name="Text Placeholder 9">
            <a:extLst>
              <a:ext uri="{FF2B5EF4-FFF2-40B4-BE49-F238E27FC236}">
                <a16:creationId xmlns:a16="http://schemas.microsoft.com/office/drawing/2014/main" id="{C5869C07-8A99-4B68-AA2C-47C2508D837C}"/>
              </a:ext>
            </a:extLst>
          </p:cNvPr>
          <p:cNvSpPr>
            <a:spLocks noGrp="1"/>
          </p:cNvSpPr>
          <p:nvPr>
            <p:ph type="body" sz="quarter" idx="15"/>
          </p:nvPr>
        </p:nvSpPr>
        <p:spPr/>
        <p:txBody>
          <a:bodyPr/>
          <a:lstStyle/>
          <a:p>
            <a:r>
              <a:rPr lang="en-US" sz="2800" dirty="0"/>
              <a:t>Before shipping containers</a:t>
            </a:r>
          </a:p>
        </p:txBody>
      </p:sp>
      <p:sp>
        <p:nvSpPr>
          <p:cNvPr id="9" name="Content Placeholder 8">
            <a:extLst>
              <a:ext uri="{FF2B5EF4-FFF2-40B4-BE49-F238E27FC236}">
                <a16:creationId xmlns:a16="http://schemas.microsoft.com/office/drawing/2014/main" id="{55BE403D-B4B5-44EA-A964-79DF15A57301}"/>
              </a:ext>
            </a:extLst>
          </p:cNvPr>
          <p:cNvSpPr>
            <a:spLocks noGrp="1"/>
          </p:cNvSpPr>
          <p:nvPr>
            <p:ph idx="14"/>
          </p:nvPr>
        </p:nvSpPr>
        <p:spPr/>
        <p:txBody>
          <a:bodyPr/>
          <a:lstStyle/>
          <a:p>
            <a:pPr marL="285750" indent="-285750"/>
            <a:r>
              <a:rPr lang="en-US" sz="2000" dirty="0"/>
              <a:t>Goods were shipped in a variety of vessels with no standardized weight, shape, or size. </a:t>
            </a:r>
          </a:p>
          <a:p>
            <a:pPr marL="285750" indent="-285750"/>
            <a:r>
              <a:rPr lang="en-US" sz="2000" dirty="0"/>
              <a:t>Transporting goods was slow, inefficient, and costly.</a:t>
            </a:r>
          </a:p>
          <a:p>
            <a:pPr marL="0" indent="0">
              <a:buNone/>
            </a:pPr>
            <a:endParaRPr lang="en-US" sz="2000" dirty="0"/>
          </a:p>
        </p:txBody>
      </p:sp>
      <p:sp>
        <p:nvSpPr>
          <p:cNvPr id="14" name="Text Placeholder 13">
            <a:extLst>
              <a:ext uri="{FF2B5EF4-FFF2-40B4-BE49-F238E27FC236}">
                <a16:creationId xmlns:a16="http://schemas.microsoft.com/office/drawing/2014/main" id="{B5780E59-F122-4175-BCED-3B2A537894B8}"/>
              </a:ext>
            </a:extLst>
          </p:cNvPr>
          <p:cNvSpPr>
            <a:spLocks noGrp="1"/>
          </p:cNvSpPr>
          <p:nvPr>
            <p:ph type="body" sz="quarter" idx="17"/>
          </p:nvPr>
        </p:nvSpPr>
        <p:spPr/>
        <p:txBody>
          <a:bodyPr/>
          <a:lstStyle/>
          <a:p>
            <a:r>
              <a:rPr lang="en-US" sz="2800" dirty="0"/>
              <a:t>After shipping containers</a:t>
            </a:r>
          </a:p>
        </p:txBody>
      </p:sp>
      <p:sp>
        <p:nvSpPr>
          <p:cNvPr id="13" name="Content Placeholder 12">
            <a:extLst>
              <a:ext uri="{FF2B5EF4-FFF2-40B4-BE49-F238E27FC236}">
                <a16:creationId xmlns:a16="http://schemas.microsoft.com/office/drawing/2014/main" id="{C8D0CC70-ECC0-4B17-A3A9-62404E1A2B3C}"/>
              </a:ext>
            </a:extLst>
          </p:cNvPr>
          <p:cNvSpPr>
            <a:spLocks noGrp="1"/>
          </p:cNvSpPr>
          <p:nvPr>
            <p:ph idx="16"/>
          </p:nvPr>
        </p:nvSpPr>
        <p:spPr/>
        <p:txBody>
          <a:bodyPr/>
          <a:lstStyle/>
          <a:p>
            <a:pPr marL="285750" indent="-285750"/>
            <a:r>
              <a:rPr lang="en-US" sz="2000" dirty="0"/>
              <a:t>Uniformly sized shipping containers simplified loading, unloading, storing, and transferring between transport types. </a:t>
            </a:r>
          </a:p>
          <a:p>
            <a:pPr marL="285750" indent="-285750"/>
            <a:r>
              <a:rPr lang="en-US" sz="2000" dirty="0"/>
              <a:t>Abstraction of shipment details improved efficiency, increased productivity, and reduced costs.</a:t>
            </a:r>
          </a:p>
          <a:p>
            <a:endParaRPr lang="en-US" sz="2000" dirty="0"/>
          </a:p>
        </p:txBody>
      </p:sp>
      <p:sp>
        <p:nvSpPr>
          <p:cNvPr id="6" name="Footer Placeholder 5">
            <a:extLst>
              <a:ext uri="{FF2B5EF4-FFF2-40B4-BE49-F238E27FC236}">
                <a16:creationId xmlns:a16="http://schemas.microsoft.com/office/drawing/2014/main" id="{52E94BE1-BD30-47AC-8D93-EE3CF5C84A70}"/>
              </a:ext>
            </a:extLst>
          </p:cNvPr>
          <p:cNvSpPr>
            <a:spLocks noGrp="1"/>
          </p:cNvSpPr>
          <p:nvPr>
            <p:ph type="ftr" sz="quarter" idx="3"/>
          </p:nvPr>
        </p:nvSpPr>
        <p:spPr/>
        <p:txBody>
          <a:bodyPr/>
          <a:lstStyle/>
          <a:p>
            <a:r>
              <a:rPr lang="en-US" dirty="0"/>
              <a:t>© 2024, Amazon Web Services, Inc. or its affiliates. All rights reserved.</a:t>
            </a:r>
          </a:p>
        </p:txBody>
      </p:sp>
      <p:sp>
        <p:nvSpPr>
          <p:cNvPr id="2" name="Slide Number Placeholder 1"/>
          <p:cNvSpPr>
            <a:spLocks noGrp="1"/>
          </p:cNvSpPr>
          <p:nvPr>
            <p:ph type="sldNum" sz="quarter" idx="12"/>
          </p:nvPr>
        </p:nvSpPr>
        <p:spPr/>
        <p:txBody>
          <a:bodyPr/>
          <a:lstStyle/>
          <a:p>
            <a:fld id="{9FC43BFD-8FF7-A343-A8A6-E2338FCE8046}" type="slidenum">
              <a:rPr lang="en-US" smtClean="0"/>
              <a:pPr/>
              <a:t>2</a:t>
            </a:fld>
            <a:endParaRPr lang="en-US" dirty="0"/>
          </a:p>
        </p:txBody>
      </p:sp>
      <p:pic>
        <p:nvPicPr>
          <p:cNvPr id="4" name="GoodsNotInContainers">
            <a:extLst>
              <a:ext uri="{FF2B5EF4-FFF2-40B4-BE49-F238E27FC236}">
                <a16:creationId xmlns:a16="http://schemas.microsoft.com/office/drawing/2014/main" id="{69329235-B063-47B7-8BFE-B6E79EAD4BC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2884" y="3833538"/>
            <a:ext cx="3533487" cy="2358791"/>
          </a:xfrm>
          <a:prstGeom prst="rect">
            <a:avLst/>
          </a:prstGeom>
        </p:spPr>
      </p:pic>
      <p:pic>
        <p:nvPicPr>
          <p:cNvPr id="12" name="DockWithContainers">
            <a:extLst>
              <a:ext uri="{FF2B5EF4-FFF2-40B4-BE49-F238E27FC236}">
                <a16:creationId xmlns:a16="http://schemas.microsoft.com/office/drawing/2014/main" id="{B460DD92-7EEB-4E03-895A-BCAD603337A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42972" y="4098758"/>
            <a:ext cx="5173455" cy="2093571"/>
          </a:xfrm>
          <a:prstGeom prst="rect">
            <a:avLst/>
          </a:prstGeom>
        </p:spPr>
      </p:pic>
    </p:spTree>
    <p:custDataLst>
      <p:tags r:id="rId1"/>
    </p:custDataLst>
    <p:extLst>
      <p:ext uri="{BB962C8B-B14F-4D97-AF65-F5344CB8AC3E}">
        <p14:creationId xmlns:p14="http://schemas.microsoft.com/office/powerpoint/2010/main" val="325029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C504-F9F9-4A63-8D9E-988C987805C8}"/>
              </a:ext>
            </a:extLst>
          </p:cNvPr>
          <p:cNvSpPr>
            <a:spLocks noGrp="1"/>
          </p:cNvSpPr>
          <p:nvPr>
            <p:ph type="title"/>
          </p:nvPr>
        </p:nvSpPr>
        <p:spPr/>
        <p:txBody>
          <a:bodyPr/>
          <a:lstStyle/>
          <a:p>
            <a:r>
              <a:rPr lang="en-US" dirty="0">
                <a:latin typeface="+mj-lt"/>
              </a:rPr>
              <a:t>Example of docker run command</a:t>
            </a:r>
          </a:p>
        </p:txBody>
      </p:sp>
      <p:sp>
        <p:nvSpPr>
          <p:cNvPr id="7" name="Content Placeholder 6">
            <a:extLst>
              <a:ext uri="{FF2B5EF4-FFF2-40B4-BE49-F238E27FC236}">
                <a16:creationId xmlns:a16="http://schemas.microsoft.com/office/drawing/2014/main" id="{16BDC77A-E2B5-49B1-AD57-9259A3B5DE89}"/>
              </a:ext>
            </a:extLst>
          </p:cNvPr>
          <p:cNvSpPr>
            <a:spLocks noGrp="1"/>
          </p:cNvSpPr>
          <p:nvPr>
            <p:ph idx="1"/>
          </p:nvPr>
        </p:nvSpPr>
        <p:spPr>
          <a:xfrm>
            <a:off x="359467" y="2038988"/>
            <a:ext cx="3095280" cy="4103393"/>
          </a:xfrm>
        </p:spPr>
        <p:txBody>
          <a:bodyPr/>
          <a:lstStyle/>
          <a:p>
            <a:pPr>
              <a:lnSpc>
                <a:spcPct val="100000"/>
              </a:lnSpc>
            </a:pPr>
            <a:r>
              <a:rPr lang="en-US" sz="2000" dirty="0"/>
              <a:t>Create a container named </a:t>
            </a:r>
            <a:r>
              <a:rPr lang="en-US" sz="2000" dirty="0">
                <a:latin typeface="Lucida Console" panose="020B0609040504020204" pitchFamily="49" charset="0"/>
              </a:rPr>
              <a:t>node_app_1 </a:t>
            </a:r>
            <a:r>
              <a:rPr lang="en-US" sz="2000" dirty="0"/>
              <a:t>from the image named </a:t>
            </a:r>
            <a:r>
              <a:rPr lang="en-US" sz="2000" dirty="0">
                <a:latin typeface="Lucida Console" panose="020B0609040504020204" pitchFamily="49" charset="0"/>
              </a:rPr>
              <a:t>node_app</a:t>
            </a:r>
          </a:p>
          <a:p>
            <a:pPr>
              <a:lnSpc>
                <a:spcPct val="100000"/>
              </a:lnSpc>
            </a:pPr>
            <a:r>
              <a:rPr lang="en-US" sz="2000" dirty="0"/>
              <a:t>Run in the background and print the container ID to the terminal</a:t>
            </a:r>
          </a:p>
          <a:p>
            <a:pPr>
              <a:lnSpc>
                <a:spcPct val="100000"/>
              </a:lnSpc>
            </a:pPr>
            <a:r>
              <a:rPr lang="en-US" sz="2000" dirty="0">
                <a:latin typeface="+mn-lt"/>
              </a:rPr>
              <a:t>Publish container </a:t>
            </a:r>
            <a:r>
              <a:rPr lang="en-US" sz="2000" dirty="0">
                <a:latin typeface="Lucida Console" panose="020B0609040504020204" pitchFamily="49" charset="0"/>
              </a:rPr>
              <a:t>port 8000</a:t>
            </a:r>
            <a:r>
              <a:rPr lang="en-US" sz="2000" dirty="0">
                <a:latin typeface="+mn-lt"/>
              </a:rPr>
              <a:t> to the host </a:t>
            </a:r>
            <a:r>
              <a:rPr lang="en-US" sz="2000" dirty="0">
                <a:latin typeface="Lucida Console" panose="020B0609040504020204" pitchFamily="49" charset="0"/>
              </a:rPr>
              <a:t>port 80 </a:t>
            </a:r>
            <a:r>
              <a:rPr lang="en-US" sz="2000" dirty="0">
                <a:latin typeface="+mn-lt"/>
              </a:rPr>
              <a:t>to make the container available to other services for HTTP</a:t>
            </a:r>
          </a:p>
        </p:txBody>
      </p:sp>
      <p:sp>
        <p:nvSpPr>
          <p:cNvPr id="3" name="Footer Placeholder 2">
            <a:extLst>
              <a:ext uri="{FF2B5EF4-FFF2-40B4-BE49-F238E27FC236}">
                <a16:creationId xmlns:a16="http://schemas.microsoft.com/office/drawing/2014/main" id="{22C28A52-B403-4346-9409-58BD21BB8C7F}"/>
              </a:ext>
            </a:extLst>
          </p:cNvPr>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a:extLst>
              <a:ext uri="{FF2B5EF4-FFF2-40B4-BE49-F238E27FC236}">
                <a16:creationId xmlns:a16="http://schemas.microsoft.com/office/drawing/2014/main" id="{A27A7CEB-131A-4D82-845C-4FD380BAB138}"/>
              </a:ext>
            </a:extLst>
          </p:cNvPr>
          <p:cNvSpPr>
            <a:spLocks noGrp="1"/>
          </p:cNvSpPr>
          <p:nvPr>
            <p:ph type="sldNum" sz="quarter" idx="12"/>
          </p:nvPr>
        </p:nvSpPr>
        <p:spPr/>
        <p:txBody>
          <a:bodyPr/>
          <a:lstStyle/>
          <a:p>
            <a:fld id="{B6A95138-A96E-2F42-A959-2EFD44FE4AB7}" type="slidenum">
              <a:rPr lang="en-US" smtClean="0"/>
              <a:t>20</a:t>
            </a:fld>
            <a:endParaRPr lang="en-US" dirty="0"/>
          </a:p>
        </p:txBody>
      </p:sp>
      <p:sp>
        <p:nvSpPr>
          <p:cNvPr id="5" name="TextBox 4">
            <a:extLst>
              <a:ext uri="{FF2B5EF4-FFF2-40B4-BE49-F238E27FC236}">
                <a16:creationId xmlns:a16="http://schemas.microsoft.com/office/drawing/2014/main" id="{9E05CDAB-7BE9-492A-AF41-84BC0CFD0415}"/>
              </a:ext>
            </a:extLst>
          </p:cNvPr>
          <p:cNvSpPr txBox="1"/>
          <p:nvPr/>
        </p:nvSpPr>
        <p:spPr>
          <a:xfrm>
            <a:off x="3849577" y="2038989"/>
            <a:ext cx="8046720"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run </a:t>
            </a:r>
            <a:r>
              <a:rPr lang="nl-NL" sz="2000" dirty="0">
                <a:solidFill>
                  <a:schemeClr val="tx1"/>
                </a:solidFill>
                <a:latin typeface="Lucida Console" panose="020B0609040504020204" pitchFamily="49" charset="0"/>
                <a:cs typeface="Courier New" panose="02070309020205020404" pitchFamily="49" charset="0"/>
              </a:rPr>
              <a:t>-d --name </a:t>
            </a:r>
            <a:r>
              <a:rPr lang="nl-NL" sz="2000" dirty="0">
                <a:solidFill>
                  <a:schemeClr val="accent6"/>
                </a:solidFill>
                <a:latin typeface="Lucida Console" panose="020B0609040504020204" pitchFamily="49" charset="0"/>
                <a:cs typeface="Courier New" panose="02070309020205020404" pitchFamily="49" charset="0"/>
              </a:rPr>
              <a:t>node_app_1 </a:t>
            </a:r>
            <a:r>
              <a:rPr lang="nl-NL" sz="2000" dirty="0">
                <a:solidFill>
                  <a:schemeClr val="tx1"/>
                </a:solidFill>
                <a:latin typeface="Lucida Console" panose="020B0609040504020204" pitchFamily="49" charset="0"/>
                <a:cs typeface="Courier New" panose="02070309020205020404" pitchFamily="49" charset="0"/>
              </a:rPr>
              <a:t>-p </a:t>
            </a:r>
            <a:r>
              <a:rPr lang="nl-NL" sz="2000" dirty="0">
                <a:solidFill>
                  <a:schemeClr val="accent6"/>
                </a:solidFill>
                <a:latin typeface="Lucida Console" panose="020B0609040504020204" pitchFamily="49" charset="0"/>
                <a:cs typeface="Courier New" panose="02070309020205020404" pitchFamily="49" charset="0"/>
              </a:rPr>
              <a:t>8000:80</a:t>
            </a:r>
            <a:r>
              <a:rPr lang="nl-NL" sz="2000" dirty="0">
                <a:solidFill>
                  <a:schemeClr val="tx1"/>
                </a:solidFill>
                <a:latin typeface="Lucida Console" panose="020B0609040504020204" pitchFamily="49" charset="0"/>
                <a:cs typeface="Courier New" panose="02070309020205020404" pitchFamily="49" charset="0"/>
              </a:rPr>
              <a:t> </a:t>
            </a:r>
            <a:r>
              <a:rPr lang="nl-NL" sz="2000" dirty="0">
                <a:solidFill>
                  <a:schemeClr val="accent6"/>
                </a:solidFill>
                <a:latin typeface="Lucida Console" panose="020B0609040504020204" pitchFamily="49" charset="0"/>
                <a:cs typeface="Courier New" panose="02070309020205020404" pitchFamily="49" charset="0"/>
              </a:rPr>
              <a:t>node_app</a:t>
            </a:r>
            <a:endParaRPr lang="en-US" sz="2000" dirty="0">
              <a:solidFill>
                <a:schemeClr val="accent6"/>
              </a:solidFill>
              <a:latin typeface="Lucida Console" panose="020B06090405040202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93BA0AB6-2421-4508-B62B-7DD9E8CEFD06}"/>
              </a:ext>
            </a:extLst>
          </p:cNvPr>
          <p:cNvSpPr txBox="1"/>
          <p:nvPr/>
        </p:nvSpPr>
        <p:spPr>
          <a:xfrm>
            <a:off x="359466" y="1260117"/>
            <a:ext cx="310896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Tasks</a:t>
            </a:r>
          </a:p>
        </p:txBody>
      </p:sp>
      <p:sp>
        <p:nvSpPr>
          <p:cNvPr id="10" name="TextBox 9">
            <a:extLst>
              <a:ext uri="{FF2B5EF4-FFF2-40B4-BE49-F238E27FC236}">
                <a16:creationId xmlns:a16="http://schemas.microsoft.com/office/drawing/2014/main" id="{4CAB5532-BF3D-4B81-9D15-3DAC37A3AC18}"/>
              </a:ext>
            </a:extLst>
          </p:cNvPr>
          <p:cNvSpPr txBox="1"/>
          <p:nvPr/>
        </p:nvSpPr>
        <p:spPr>
          <a:xfrm>
            <a:off x="3849577" y="1260117"/>
            <a:ext cx="804672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command</a:t>
            </a:r>
          </a:p>
        </p:txBody>
      </p:sp>
      <p:sp>
        <p:nvSpPr>
          <p:cNvPr id="13" name="TextBox 12">
            <a:extLst>
              <a:ext uri="{FF2B5EF4-FFF2-40B4-BE49-F238E27FC236}">
                <a16:creationId xmlns:a16="http://schemas.microsoft.com/office/drawing/2014/main" id="{B60B1ECB-C633-4154-BA5D-1B2998F6E23D}"/>
              </a:ext>
            </a:extLst>
          </p:cNvPr>
          <p:cNvSpPr txBox="1"/>
          <p:nvPr/>
        </p:nvSpPr>
        <p:spPr>
          <a:xfrm>
            <a:off x="3914078" y="2813520"/>
            <a:ext cx="784257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Example output</a:t>
            </a:r>
          </a:p>
        </p:txBody>
      </p:sp>
      <p:sp>
        <p:nvSpPr>
          <p:cNvPr id="14" name="TextBox 13">
            <a:extLst>
              <a:ext uri="{FF2B5EF4-FFF2-40B4-BE49-F238E27FC236}">
                <a16:creationId xmlns:a16="http://schemas.microsoft.com/office/drawing/2014/main" id="{30E29658-1ADD-461C-853A-E3F4673F06EE}"/>
              </a:ext>
            </a:extLst>
          </p:cNvPr>
          <p:cNvSpPr txBox="1"/>
          <p:nvPr/>
        </p:nvSpPr>
        <p:spPr>
          <a:xfrm>
            <a:off x="3849577" y="3202515"/>
            <a:ext cx="8046720" cy="33855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a:solidFill>
                  <a:schemeClr val="tx1"/>
                </a:solidFill>
                <a:latin typeface="Lucida Console" panose="020B0609040504020204" pitchFamily="49" charset="0"/>
                <a:cs typeface="Courier New" panose="02070309020205020404" pitchFamily="49" charset="0"/>
              </a:rPr>
              <a:t>5ed1ea04bcb58194100f71b2e7cd0aecab182313692ed833a6a700664994785f</a:t>
            </a:r>
          </a:p>
        </p:txBody>
      </p:sp>
      <p:sp>
        <p:nvSpPr>
          <p:cNvPr id="15" name="TextBox 14">
            <a:extLst>
              <a:ext uri="{FF2B5EF4-FFF2-40B4-BE49-F238E27FC236}">
                <a16:creationId xmlns:a16="http://schemas.microsoft.com/office/drawing/2014/main" id="{4E353F6B-A222-42EA-A9E9-306D5813A8A9}"/>
              </a:ext>
            </a:extLst>
          </p:cNvPr>
          <p:cNvSpPr txBox="1"/>
          <p:nvPr/>
        </p:nvSpPr>
        <p:spPr>
          <a:xfrm>
            <a:off x="3849577" y="4180528"/>
            <a:ext cx="8046720"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a:t>
            </a:r>
            <a:r>
              <a:rPr lang="en-US" sz="2000" dirty="0">
                <a:solidFill>
                  <a:schemeClr val="accent5"/>
                </a:solidFill>
                <a:latin typeface="Lucida Console" panose="020B0609040504020204" pitchFamily="49" charset="0"/>
                <a:cs typeface="Courier New" panose="02070309020205020404" pitchFamily="49" charset="0"/>
              </a:rPr>
              <a:t>ps</a:t>
            </a:r>
            <a:endParaRPr lang="en-US" sz="2000" dirty="0">
              <a:solidFill>
                <a:schemeClr val="accent6"/>
              </a:solidFill>
              <a:latin typeface="Lucida Console" panose="020B0609040504020204" pitchFamily="49" charset="0"/>
              <a:cs typeface="Courier New" panose="02070309020205020404" pitchFamily="49" charset="0"/>
            </a:endParaRPr>
          </a:p>
        </p:txBody>
      </p:sp>
      <p:graphicFrame>
        <p:nvGraphicFramePr>
          <p:cNvPr id="11" name="Table 10">
            <a:extLst>
              <a:ext uri="{FF2B5EF4-FFF2-40B4-BE49-F238E27FC236}">
                <a16:creationId xmlns:a16="http://schemas.microsoft.com/office/drawing/2014/main" id="{9CB523CE-C4A0-42B0-B2E2-21E2077F9DA8}"/>
              </a:ext>
            </a:extLst>
          </p:cNvPr>
          <p:cNvGraphicFramePr>
            <a:graphicFrameLocks noGrp="1"/>
          </p:cNvGraphicFramePr>
          <p:nvPr/>
        </p:nvGraphicFramePr>
        <p:xfrm>
          <a:off x="3849577" y="4905340"/>
          <a:ext cx="8046720" cy="897564"/>
        </p:xfrm>
        <a:graphic>
          <a:graphicData uri="http://schemas.openxmlformats.org/drawingml/2006/table">
            <a:tbl>
              <a:tblPr>
                <a:tableStyleId>{5C22544A-7EE6-4342-B048-85BDC9FD1C3A}</a:tableStyleId>
              </a:tblPr>
              <a:tblGrid>
                <a:gridCol w="1435190">
                  <a:extLst>
                    <a:ext uri="{9D8B030D-6E8A-4147-A177-3AD203B41FA5}">
                      <a16:colId xmlns:a16="http://schemas.microsoft.com/office/drawing/2014/main" val="2120749293"/>
                    </a:ext>
                  </a:extLst>
                </a:gridCol>
                <a:gridCol w="1005999">
                  <a:extLst>
                    <a:ext uri="{9D8B030D-6E8A-4147-A177-3AD203B41FA5}">
                      <a16:colId xmlns:a16="http://schemas.microsoft.com/office/drawing/2014/main" val="2726538363"/>
                    </a:ext>
                  </a:extLst>
                </a:gridCol>
                <a:gridCol w="1375087">
                  <a:extLst>
                    <a:ext uri="{9D8B030D-6E8A-4147-A177-3AD203B41FA5}">
                      <a16:colId xmlns:a16="http://schemas.microsoft.com/office/drawing/2014/main" val="2194783392"/>
                    </a:ext>
                  </a:extLst>
                </a:gridCol>
                <a:gridCol w="1193202">
                  <a:extLst>
                    <a:ext uri="{9D8B030D-6E8A-4147-A177-3AD203B41FA5}">
                      <a16:colId xmlns:a16="http://schemas.microsoft.com/office/drawing/2014/main" val="440854882"/>
                    </a:ext>
                  </a:extLst>
                </a:gridCol>
                <a:gridCol w="977859">
                  <a:extLst>
                    <a:ext uri="{9D8B030D-6E8A-4147-A177-3AD203B41FA5}">
                      <a16:colId xmlns:a16="http://schemas.microsoft.com/office/drawing/2014/main" val="1978909686"/>
                    </a:ext>
                  </a:extLst>
                </a:gridCol>
                <a:gridCol w="2059383">
                  <a:extLst>
                    <a:ext uri="{9D8B030D-6E8A-4147-A177-3AD203B41FA5}">
                      <a16:colId xmlns:a16="http://schemas.microsoft.com/office/drawing/2014/main" val="423020848"/>
                    </a:ext>
                  </a:extLst>
                </a:gridCol>
              </a:tblGrid>
              <a:tr h="250127">
                <a:tc>
                  <a:txBody>
                    <a:bodyPr/>
                    <a:lstStyle/>
                    <a:p>
                      <a:pPr algn="ctr" fontAlgn="b"/>
                      <a:r>
                        <a:rPr lang="en-US" sz="1400" u="none" strike="noStrike" dirty="0">
                          <a:effectLst/>
                          <a:latin typeface="Lucida Console" panose="020B0609040504020204" pitchFamily="49" charset="0"/>
                        </a:rPr>
                        <a:t>CONTAINER ID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IMAGE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  COMMAND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CREATED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STATUS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PORTS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36602598"/>
                  </a:ext>
                </a:extLst>
              </a:tr>
              <a:tr h="478184">
                <a:tc>
                  <a:txBody>
                    <a:bodyPr/>
                    <a:lstStyle/>
                    <a:p>
                      <a:pPr algn="ctr" rtl="0" fontAlgn="ctr"/>
                      <a:r>
                        <a:rPr lang="en-US" sz="1400" u="none" strike="noStrike" dirty="0">
                          <a:effectLst/>
                          <a:latin typeface="Lucida Console" panose="020B0609040504020204" pitchFamily="49" charset="0"/>
                        </a:rPr>
                        <a:t>5ed1ea04bcb5</a:t>
                      </a:r>
                      <a:endParaRPr lang="en-US" sz="1400" b="0" i="0" u="none" strike="noStrike" dirty="0">
                        <a:solidFill>
                          <a:srgbClr val="000000"/>
                        </a:solidFill>
                        <a:effectLst/>
                        <a:latin typeface="Lucida Console" panose="020B0609040504020204" pitchFamily="49" charset="0"/>
                      </a:endParaRPr>
                    </a:p>
                  </a:txBody>
                  <a:tcPr marL="7357" marR="7357" marT="7357"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node_app</a:t>
                      </a:r>
                      <a:endParaRPr lang="en-US" sz="1400" b="0" i="0" u="none" strike="noStrike" dirty="0">
                        <a:solidFill>
                          <a:srgbClr val="000000"/>
                        </a:solidFill>
                        <a:effectLst/>
                        <a:latin typeface="Lucida Console" panose="020B0609040504020204" pitchFamily="49" charset="0"/>
                      </a:endParaRPr>
                    </a:p>
                  </a:txBody>
                  <a:tcPr marL="7357" marR="7357" marT="7357"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"docker-entrypoint.s…"  </a:t>
                      </a:r>
                      <a:endParaRPr lang="en-US" sz="1400" b="0" i="0" u="none" strike="noStrike" dirty="0">
                        <a:solidFill>
                          <a:srgbClr val="000000"/>
                        </a:solidFill>
                        <a:effectLst/>
                        <a:latin typeface="Lucida Console" panose="020B0609040504020204" pitchFamily="49" charset="0"/>
                      </a:endParaRPr>
                    </a:p>
                  </a:txBody>
                  <a:tcPr marL="7357" marR="7357" marT="735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9 seconds ago      </a:t>
                      </a:r>
                      <a:endParaRPr lang="en-US" sz="1400" b="0" i="0" u="none" strike="noStrike" dirty="0">
                        <a:solidFill>
                          <a:srgbClr val="000000"/>
                        </a:solidFill>
                        <a:effectLst/>
                        <a:latin typeface="Lucida Console" panose="020B0609040504020204" pitchFamily="49" charset="0"/>
                      </a:endParaRPr>
                    </a:p>
                  </a:txBody>
                  <a:tcPr marL="7357" marR="7357" marT="7357"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 Up 7 seconds       </a:t>
                      </a:r>
                      <a:endParaRPr lang="en-US" sz="1400" b="0" i="0" u="none" strike="noStrike" dirty="0">
                        <a:solidFill>
                          <a:srgbClr val="000000"/>
                        </a:solidFill>
                        <a:effectLst/>
                        <a:latin typeface="Lucida Console" panose="020B0609040504020204" pitchFamily="49" charset="0"/>
                      </a:endParaRPr>
                    </a:p>
                  </a:txBody>
                  <a:tcPr marL="7357" marR="7357" marT="7357"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fontAlgn="b"/>
                      <a:r>
                        <a:rPr lang="en-US" sz="1400" u="none" strike="noStrike" dirty="0">
                          <a:effectLst/>
                          <a:latin typeface="Lucida Console" panose="020B0609040504020204" pitchFamily="49" charset="0"/>
                        </a:rPr>
                        <a:t> 0.0.0.0:8000-&gt;80/tcp</a:t>
                      </a:r>
                      <a:endParaRPr lang="en-US" sz="1400" b="0" i="0" u="none" strike="noStrike" dirty="0">
                        <a:solidFill>
                          <a:srgbClr val="000000"/>
                        </a:solidFill>
                        <a:effectLst/>
                        <a:latin typeface="Lucida Console" panose="020B0609040504020204" pitchFamily="49" charset="0"/>
                      </a:endParaRPr>
                    </a:p>
                  </a:txBody>
                  <a:tcPr marL="7357" marR="7357" marT="7357"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261368678"/>
                  </a:ext>
                </a:extLst>
              </a:tr>
            </a:tbl>
          </a:graphicData>
        </a:graphic>
      </p:graphicFrame>
      <p:cxnSp>
        <p:nvCxnSpPr>
          <p:cNvPr id="16" name="Straight Connector 15">
            <a:extLst>
              <a:ext uri="{FF2B5EF4-FFF2-40B4-BE49-F238E27FC236}">
                <a16:creationId xmlns:a16="http://schemas.microsoft.com/office/drawing/2014/main" id="{7E4A94F0-E3CB-46C5-8623-B4FE5B6032F5}"/>
              </a:ext>
            </a:extLst>
          </p:cNvPr>
          <p:cNvCxnSpPr/>
          <p:nvPr/>
        </p:nvCxnSpPr>
        <p:spPr>
          <a:xfrm>
            <a:off x="349527" y="1869255"/>
            <a:ext cx="1152144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3095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C504-F9F9-4A63-8D9E-988C987805C8}"/>
              </a:ext>
            </a:extLst>
          </p:cNvPr>
          <p:cNvSpPr>
            <a:spLocks noGrp="1"/>
          </p:cNvSpPr>
          <p:nvPr>
            <p:ph type="title"/>
          </p:nvPr>
        </p:nvSpPr>
        <p:spPr/>
        <p:txBody>
          <a:bodyPr/>
          <a:lstStyle/>
          <a:p>
            <a:r>
              <a:rPr lang="en-US" dirty="0">
                <a:latin typeface="+mj-lt"/>
              </a:rPr>
              <a:t>Example of docker exec command</a:t>
            </a:r>
          </a:p>
        </p:txBody>
      </p:sp>
      <p:sp>
        <p:nvSpPr>
          <p:cNvPr id="7" name="Content Placeholder 6">
            <a:extLst>
              <a:ext uri="{FF2B5EF4-FFF2-40B4-BE49-F238E27FC236}">
                <a16:creationId xmlns:a16="http://schemas.microsoft.com/office/drawing/2014/main" id="{16BDC77A-E2B5-49B1-AD57-9259A3B5DE89}"/>
              </a:ext>
            </a:extLst>
          </p:cNvPr>
          <p:cNvSpPr>
            <a:spLocks noGrp="1"/>
          </p:cNvSpPr>
          <p:nvPr>
            <p:ph idx="1"/>
          </p:nvPr>
        </p:nvSpPr>
        <p:spPr>
          <a:xfrm>
            <a:off x="379345" y="2038989"/>
            <a:ext cx="3108960" cy="3879812"/>
          </a:xfrm>
        </p:spPr>
        <p:txBody>
          <a:bodyPr/>
          <a:lstStyle/>
          <a:p>
            <a:pPr>
              <a:lnSpc>
                <a:spcPct val="100000"/>
              </a:lnSpc>
            </a:pPr>
            <a:r>
              <a:rPr lang="en-US" sz="2000" dirty="0"/>
              <a:t>Start an </a:t>
            </a:r>
            <a:r>
              <a:rPr lang="en-US" sz="2000" dirty="0">
                <a:latin typeface="Lucida Console" panose="020B0609040504020204" pitchFamily="49" charset="0"/>
              </a:rPr>
              <a:t>sh</a:t>
            </a:r>
            <a:r>
              <a:rPr lang="en-US" sz="2000" dirty="0"/>
              <a:t> terminal session on a running container</a:t>
            </a:r>
          </a:p>
          <a:p>
            <a:pPr>
              <a:lnSpc>
                <a:spcPct val="100000"/>
              </a:lnSpc>
            </a:pPr>
            <a:r>
              <a:rPr lang="en-US" sz="2000" dirty="0">
                <a:latin typeface="+mn-lt"/>
              </a:rPr>
              <a:t>List the files in the </a:t>
            </a:r>
            <a:r>
              <a:rPr lang="en-US" sz="2000" dirty="0">
                <a:latin typeface="Lucida Console" panose="020B0609040504020204" pitchFamily="49" charset="0"/>
              </a:rPr>
              <a:t>user/src/app</a:t>
            </a:r>
            <a:r>
              <a:rPr lang="en-US" sz="2000" dirty="0">
                <a:latin typeface="+mn-lt"/>
              </a:rPr>
              <a:t> directory</a:t>
            </a:r>
          </a:p>
          <a:p>
            <a:pPr>
              <a:lnSpc>
                <a:spcPct val="100000"/>
              </a:lnSpc>
            </a:pPr>
            <a:r>
              <a:rPr lang="en-US" sz="2000" dirty="0">
                <a:latin typeface="+mn-lt"/>
              </a:rPr>
              <a:t>Exit the shell session on the running container</a:t>
            </a:r>
          </a:p>
        </p:txBody>
      </p:sp>
      <p:sp useBgFill="1">
        <p:nvSpPr>
          <p:cNvPr id="3" name="Footer Placeholder 2">
            <a:extLst>
              <a:ext uri="{FF2B5EF4-FFF2-40B4-BE49-F238E27FC236}">
                <a16:creationId xmlns:a16="http://schemas.microsoft.com/office/drawing/2014/main" id="{22C28A52-B403-4346-9409-58BD21BB8C7F}"/>
              </a:ext>
            </a:extLst>
          </p:cNvPr>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a:extLst>
              <a:ext uri="{FF2B5EF4-FFF2-40B4-BE49-F238E27FC236}">
                <a16:creationId xmlns:a16="http://schemas.microsoft.com/office/drawing/2014/main" id="{A27A7CEB-131A-4D82-845C-4FD380BAB138}"/>
              </a:ext>
            </a:extLst>
          </p:cNvPr>
          <p:cNvSpPr>
            <a:spLocks noGrp="1"/>
          </p:cNvSpPr>
          <p:nvPr>
            <p:ph type="sldNum" sz="quarter" idx="12"/>
          </p:nvPr>
        </p:nvSpPr>
        <p:spPr/>
        <p:txBody>
          <a:bodyPr/>
          <a:lstStyle/>
          <a:p>
            <a:fld id="{B6A95138-A96E-2F42-A959-2EFD44FE4AB7}" type="slidenum">
              <a:rPr lang="en-US" smtClean="0"/>
              <a:t>21</a:t>
            </a:fld>
            <a:endParaRPr lang="en-US" dirty="0"/>
          </a:p>
        </p:txBody>
      </p:sp>
      <p:sp>
        <p:nvSpPr>
          <p:cNvPr id="5" name="TextBox 4">
            <a:extLst>
              <a:ext uri="{FF2B5EF4-FFF2-40B4-BE49-F238E27FC236}">
                <a16:creationId xmlns:a16="http://schemas.microsoft.com/office/drawing/2014/main" id="{9E05CDAB-7BE9-492A-AF41-84BC0CFD0415}"/>
              </a:ext>
            </a:extLst>
          </p:cNvPr>
          <p:cNvSpPr txBox="1"/>
          <p:nvPr/>
        </p:nvSpPr>
        <p:spPr>
          <a:xfrm>
            <a:off x="3854444" y="2038989"/>
            <a:ext cx="8046720"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exec -it </a:t>
            </a:r>
            <a:r>
              <a:rPr lang="nl-NL" sz="2000" dirty="0">
                <a:solidFill>
                  <a:schemeClr val="accent6"/>
                </a:solidFill>
                <a:latin typeface="Lucida Console" panose="020B0609040504020204" pitchFamily="49" charset="0"/>
                <a:cs typeface="Courier New" panose="02070309020205020404" pitchFamily="49" charset="0"/>
              </a:rPr>
              <a:t>node_app_1 </a:t>
            </a:r>
            <a:r>
              <a:rPr lang="sv-SE" sz="2000" dirty="0">
                <a:solidFill>
                  <a:schemeClr val="accent5"/>
                </a:solidFill>
                <a:latin typeface="Lucida Console" panose="020B0609040504020204" pitchFamily="49" charset="0"/>
                <a:cs typeface="Courier New" panose="02070309020205020404" pitchFamily="49" charset="0"/>
              </a:rPr>
              <a:t>sh</a:t>
            </a:r>
          </a:p>
        </p:txBody>
      </p:sp>
      <p:sp>
        <p:nvSpPr>
          <p:cNvPr id="9" name="TextBox 8">
            <a:extLst>
              <a:ext uri="{FF2B5EF4-FFF2-40B4-BE49-F238E27FC236}">
                <a16:creationId xmlns:a16="http://schemas.microsoft.com/office/drawing/2014/main" id="{93BA0AB6-2421-4508-B62B-7DD9E8CEFD06}"/>
              </a:ext>
            </a:extLst>
          </p:cNvPr>
          <p:cNvSpPr txBox="1"/>
          <p:nvPr/>
        </p:nvSpPr>
        <p:spPr>
          <a:xfrm>
            <a:off x="359466" y="1260117"/>
            <a:ext cx="310896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Tasks</a:t>
            </a:r>
          </a:p>
        </p:txBody>
      </p:sp>
      <p:sp>
        <p:nvSpPr>
          <p:cNvPr id="10" name="TextBox 9">
            <a:extLst>
              <a:ext uri="{FF2B5EF4-FFF2-40B4-BE49-F238E27FC236}">
                <a16:creationId xmlns:a16="http://schemas.microsoft.com/office/drawing/2014/main" id="{4CAB5532-BF3D-4B81-9D15-3DAC37A3AC18}"/>
              </a:ext>
            </a:extLst>
          </p:cNvPr>
          <p:cNvSpPr txBox="1"/>
          <p:nvPr/>
        </p:nvSpPr>
        <p:spPr>
          <a:xfrm>
            <a:off x="3854444" y="1260117"/>
            <a:ext cx="804672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command</a:t>
            </a:r>
          </a:p>
        </p:txBody>
      </p:sp>
      <p:sp>
        <p:nvSpPr>
          <p:cNvPr id="13" name="TextBox 12">
            <a:extLst>
              <a:ext uri="{FF2B5EF4-FFF2-40B4-BE49-F238E27FC236}">
                <a16:creationId xmlns:a16="http://schemas.microsoft.com/office/drawing/2014/main" id="{B60B1ECB-C633-4154-BA5D-1B2998F6E23D}"/>
              </a:ext>
            </a:extLst>
          </p:cNvPr>
          <p:cNvSpPr txBox="1"/>
          <p:nvPr/>
        </p:nvSpPr>
        <p:spPr>
          <a:xfrm>
            <a:off x="3854444" y="2813520"/>
            <a:ext cx="804672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Example output</a:t>
            </a:r>
          </a:p>
        </p:txBody>
      </p:sp>
      <p:sp>
        <p:nvSpPr>
          <p:cNvPr id="14" name="TextBox 13">
            <a:extLst>
              <a:ext uri="{FF2B5EF4-FFF2-40B4-BE49-F238E27FC236}">
                <a16:creationId xmlns:a16="http://schemas.microsoft.com/office/drawing/2014/main" id="{30E29658-1ADD-461C-853A-E3F4673F06EE}"/>
              </a:ext>
            </a:extLst>
          </p:cNvPr>
          <p:cNvSpPr txBox="1"/>
          <p:nvPr/>
        </p:nvSpPr>
        <p:spPr>
          <a:xfrm>
            <a:off x="3848794" y="3202515"/>
            <a:ext cx="8046720" cy="33855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a:solidFill>
                  <a:schemeClr val="tx1"/>
                </a:solidFill>
                <a:latin typeface="Lucida Console" panose="020B0609040504020204" pitchFamily="49" charset="0"/>
                <a:cs typeface="Courier New" panose="02070309020205020404" pitchFamily="49" charset="0"/>
              </a:rPr>
              <a:t>/usr/src/app # </a:t>
            </a:r>
          </a:p>
        </p:txBody>
      </p:sp>
      <p:sp>
        <p:nvSpPr>
          <p:cNvPr id="15" name="TextBox 14">
            <a:extLst>
              <a:ext uri="{FF2B5EF4-FFF2-40B4-BE49-F238E27FC236}">
                <a16:creationId xmlns:a16="http://schemas.microsoft.com/office/drawing/2014/main" id="{5032303A-D89D-4D57-BBE7-8B71DD4F9E6F}"/>
              </a:ext>
            </a:extLst>
          </p:cNvPr>
          <p:cNvSpPr txBox="1"/>
          <p:nvPr/>
        </p:nvSpPr>
        <p:spPr>
          <a:xfrm>
            <a:off x="3870696" y="3763798"/>
            <a:ext cx="8046720" cy="206210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a:solidFill>
                  <a:schemeClr val="tx1"/>
                </a:solidFill>
                <a:latin typeface="Lucida Console" panose="020B0609040504020204" pitchFamily="49" charset="0"/>
                <a:cs typeface="Courier New" panose="02070309020205020404" pitchFamily="49" charset="0"/>
              </a:rPr>
              <a:t>/usr/src/app # </a:t>
            </a:r>
            <a:r>
              <a:rPr lang="en-US" sz="1600" b="1" dirty="0">
                <a:solidFill>
                  <a:schemeClr val="accent5"/>
                </a:solidFill>
                <a:latin typeface="Lucida Console" panose="020B0609040504020204" pitchFamily="49" charset="0"/>
                <a:cs typeface="Courier New" panose="02070309020205020404" pitchFamily="49" charset="0"/>
              </a:rPr>
              <a:t>ls</a:t>
            </a:r>
          </a:p>
          <a:p>
            <a:br>
              <a:rPr lang="en-US" sz="1600" dirty="0">
                <a:solidFill>
                  <a:schemeClr val="tx1"/>
                </a:solidFill>
                <a:latin typeface="Lucida Console" panose="020B0609040504020204" pitchFamily="49" charset="0"/>
                <a:cs typeface="Courier New" panose="02070309020205020404" pitchFamily="49" charset="0"/>
              </a:rPr>
            </a:br>
            <a:r>
              <a:rPr lang="en-US" sz="1600" dirty="0">
                <a:solidFill>
                  <a:schemeClr val="tx1"/>
                </a:solidFill>
                <a:latin typeface="Lucida Console" panose="020B0609040504020204" pitchFamily="49" charset="0"/>
                <a:cs typeface="Courier New" panose="02070309020205020404" pitchFamily="49" charset="0"/>
              </a:rPr>
              <a:t>Dockerfile         README.md          app                index.js           network.template   node_modules       package-lock.json  package.json       public             views </a:t>
            </a:r>
          </a:p>
          <a:p>
            <a:endParaRPr lang="en-US" sz="1600" dirty="0">
              <a:solidFill>
                <a:schemeClr val="tx1"/>
              </a:solidFill>
              <a:latin typeface="Lucida Console" panose="020B0609040504020204" pitchFamily="49" charset="0"/>
              <a:cs typeface="Courier New" panose="02070309020205020404" pitchFamily="49" charset="0"/>
            </a:endParaRPr>
          </a:p>
          <a:p>
            <a:r>
              <a:rPr lang="en-US" sz="1600" dirty="0">
                <a:solidFill>
                  <a:schemeClr val="tx1"/>
                </a:solidFill>
                <a:latin typeface="Lucida Console" panose="020B0609040504020204" pitchFamily="49" charset="0"/>
                <a:cs typeface="Courier New" panose="02070309020205020404" pitchFamily="49" charset="0"/>
              </a:rPr>
              <a:t>/usr/src/app # </a:t>
            </a:r>
            <a:r>
              <a:rPr lang="en-US" sz="1600" b="1" dirty="0">
                <a:solidFill>
                  <a:schemeClr val="accent5"/>
                </a:solidFill>
                <a:latin typeface="Lucida Console" panose="020B0609040504020204" pitchFamily="49" charset="0"/>
                <a:cs typeface="Courier New" panose="02070309020205020404" pitchFamily="49" charset="0"/>
              </a:rPr>
              <a:t>exit </a:t>
            </a:r>
          </a:p>
          <a:p>
            <a:endParaRPr lang="en-US" sz="1600" dirty="0">
              <a:solidFill>
                <a:schemeClr val="tx1"/>
              </a:solidFill>
              <a:latin typeface="Lucida Console" panose="020B06090405040202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A59436B4-9E1C-440B-B360-D2DC9246F26C}"/>
              </a:ext>
            </a:extLst>
          </p:cNvPr>
          <p:cNvCxnSpPr/>
          <p:nvPr/>
        </p:nvCxnSpPr>
        <p:spPr>
          <a:xfrm>
            <a:off x="349527" y="1869255"/>
            <a:ext cx="1152144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39077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C504-F9F9-4A63-8D9E-988C987805C8}"/>
              </a:ext>
            </a:extLst>
          </p:cNvPr>
          <p:cNvSpPr>
            <a:spLocks noGrp="1"/>
          </p:cNvSpPr>
          <p:nvPr>
            <p:ph type="title"/>
          </p:nvPr>
        </p:nvSpPr>
        <p:spPr>
          <a:xfrm>
            <a:off x="531502" y="365125"/>
            <a:ext cx="8796615" cy="474119"/>
          </a:xfrm>
        </p:spPr>
        <p:txBody>
          <a:bodyPr/>
          <a:lstStyle/>
          <a:p>
            <a:r>
              <a:rPr lang="en-US" sz="3600" dirty="0">
                <a:latin typeface="+mn-lt"/>
              </a:rPr>
              <a:t>Example of docker stop and docker rm commands</a:t>
            </a:r>
          </a:p>
        </p:txBody>
      </p:sp>
      <p:sp>
        <p:nvSpPr>
          <p:cNvPr id="7" name="Content Placeholder 6">
            <a:extLst>
              <a:ext uri="{FF2B5EF4-FFF2-40B4-BE49-F238E27FC236}">
                <a16:creationId xmlns:a16="http://schemas.microsoft.com/office/drawing/2014/main" id="{16BDC77A-E2B5-49B1-AD57-9259A3B5DE89}"/>
              </a:ext>
            </a:extLst>
          </p:cNvPr>
          <p:cNvSpPr>
            <a:spLocks noGrp="1"/>
          </p:cNvSpPr>
          <p:nvPr>
            <p:ph idx="1"/>
          </p:nvPr>
        </p:nvSpPr>
        <p:spPr>
          <a:xfrm>
            <a:off x="419101" y="2038989"/>
            <a:ext cx="2926266" cy="3879812"/>
          </a:xfrm>
        </p:spPr>
        <p:txBody>
          <a:bodyPr/>
          <a:lstStyle/>
          <a:p>
            <a:pPr>
              <a:lnSpc>
                <a:spcPct val="100000"/>
              </a:lnSpc>
            </a:pPr>
            <a:r>
              <a:rPr lang="en-US" sz="2000" dirty="0"/>
              <a:t>Stop the container</a:t>
            </a:r>
          </a:p>
          <a:p>
            <a:pPr>
              <a:lnSpc>
                <a:spcPct val="100000"/>
              </a:lnSpc>
            </a:pPr>
            <a:r>
              <a:rPr lang="en-US" sz="2000" dirty="0">
                <a:latin typeface="+mn-lt"/>
              </a:rPr>
              <a:t>Remove the container</a:t>
            </a:r>
          </a:p>
        </p:txBody>
      </p:sp>
      <p:sp>
        <p:nvSpPr>
          <p:cNvPr id="3" name="Footer Placeholder 2">
            <a:extLst>
              <a:ext uri="{FF2B5EF4-FFF2-40B4-BE49-F238E27FC236}">
                <a16:creationId xmlns:a16="http://schemas.microsoft.com/office/drawing/2014/main" id="{22C28A52-B403-4346-9409-58BD21BB8C7F}"/>
              </a:ext>
            </a:extLst>
          </p:cNvPr>
          <p:cNvSpPr>
            <a:spLocks noGrp="1"/>
          </p:cNvSpPr>
          <p:nvPr>
            <p:ph type="ftr" sz="quarter" idx="3"/>
          </p:nvPr>
        </p:nvSpPr>
        <p:spPr/>
        <p:txBody>
          <a:bodyPr/>
          <a:lstStyle/>
          <a:p>
            <a:r>
              <a:rPr lang="en-US" dirty="0"/>
              <a:t>© 2024, Amazon Web Services, Inc. or its affiliates. All rights reserved.</a:t>
            </a:r>
          </a:p>
        </p:txBody>
      </p:sp>
      <p:sp>
        <p:nvSpPr>
          <p:cNvPr id="4" name="Slide Number Placeholder 3">
            <a:extLst>
              <a:ext uri="{FF2B5EF4-FFF2-40B4-BE49-F238E27FC236}">
                <a16:creationId xmlns:a16="http://schemas.microsoft.com/office/drawing/2014/main" id="{A27A7CEB-131A-4D82-845C-4FD380BAB138}"/>
              </a:ext>
            </a:extLst>
          </p:cNvPr>
          <p:cNvSpPr>
            <a:spLocks noGrp="1"/>
          </p:cNvSpPr>
          <p:nvPr>
            <p:ph type="sldNum" sz="quarter" idx="12"/>
          </p:nvPr>
        </p:nvSpPr>
        <p:spPr/>
        <p:txBody>
          <a:bodyPr/>
          <a:lstStyle/>
          <a:p>
            <a:fld id="{B6A95138-A96E-2F42-A959-2EFD44FE4AB7}" type="slidenum">
              <a:rPr lang="en-US" smtClean="0"/>
              <a:t>22</a:t>
            </a:fld>
            <a:endParaRPr lang="en-US" dirty="0"/>
          </a:p>
        </p:txBody>
      </p:sp>
      <p:sp>
        <p:nvSpPr>
          <p:cNvPr id="5" name="TextBox 4">
            <a:extLst>
              <a:ext uri="{FF2B5EF4-FFF2-40B4-BE49-F238E27FC236}">
                <a16:creationId xmlns:a16="http://schemas.microsoft.com/office/drawing/2014/main" id="{9E05CDAB-7BE9-492A-AF41-84BC0CFD0415}"/>
              </a:ext>
            </a:extLst>
          </p:cNvPr>
          <p:cNvSpPr txBox="1"/>
          <p:nvPr/>
        </p:nvSpPr>
        <p:spPr>
          <a:xfrm>
            <a:off x="3854444" y="2038989"/>
            <a:ext cx="8046720" cy="40011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sv-SE" sz="2000" dirty="0">
                <a:solidFill>
                  <a:schemeClr val="accent5"/>
                </a:solidFill>
                <a:latin typeface="Lucida Console" panose="020B0609040504020204" pitchFamily="49" charset="0"/>
                <a:cs typeface="Courier New" panose="02070309020205020404" pitchFamily="49" charset="0"/>
              </a:rPr>
              <a:t>docker stop </a:t>
            </a:r>
            <a:r>
              <a:rPr lang="sv-SE" sz="2000" dirty="0">
                <a:solidFill>
                  <a:schemeClr val="accent6"/>
                </a:solidFill>
                <a:latin typeface="Lucida Console" panose="020B0609040504020204" pitchFamily="49" charset="0"/>
                <a:cs typeface="Courier New" panose="02070309020205020404" pitchFamily="49" charset="0"/>
              </a:rPr>
              <a:t>node_app_1 </a:t>
            </a:r>
            <a:r>
              <a:rPr lang="sv-SE" sz="2000" dirty="0">
                <a:solidFill>
                  <a:schemeClr val="accent1"/>
                </a:solidFill>
                <a:latin typeface="Lucida Console" panose="020B0609040504020204" pitchFamily="49" charset="0"/>
                <a:cs typeface="Courier New" panose="02070309020205020404" pitchFamily="49" charset="0"/>
              </a:rPr>
              <a:t>&amp;&amp; </a:t>
            </a:r>
            <a:r>
              <a:rPr lang="sv-SE" sz="2000" dirty="0">
                <a:solidFill>
                  <a:schemeClr val="accent5"/>
                </a:solidFill>
                <a:latin typeface="Lucida Console" panose="020B0609040504020204" pitchFamily="49" charset="0"/>
                <a:cs typeface="Courier New" panose="02070309020205020404" pitchFamily="49" charset="0"/>
              </a:rPr>
              <a:t>docker rm </a:t>
            </a:r>
            <a:r>
              <a:rPr lang="sv-SE" sz="2000" dirty="0">
                <a:solidFill>
                  <a:schemeClr val="accent6"/>
                </a:solidFill>
                <a:latin typeface="Lucida Console" panose="020B0609040504020204" pitchFamily="49" charset="0"/>
                <a:cs typeface="Courier New" panose="02070309020205020404" pitchFamily="49" charset="0"/>
              </a:rPr>
              <a:t>node_app_1</a:t>
            </a:r>
            <a:endParaRPr lang="en-US" sz="2000" dirty="0">
              <a:solidFill>
                <a:schemeClr val="accent6"/>
              </a:solidFill>
              <a:latin typeface="Lucida Console" panose="020B06090405040202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93BA0AB6-2421-4508-B62B-7DD9E8CEFD06}"/>
              </a:ext>
            </a:extLst>
          </p:cNvPr>
          <p:cNvSpPr txBox="1"/>
          <p:nvPr/>
        </p:nvSpPr>
        <p:spPr>
          <a:xfrm>
            <a:off x="359466" y="1260117"/>
            <a:ext cx="310896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Tasks</a:t>
            </a:r>
          </a:p>
        </p:txBody>
      </p:sp>
      <p:sp>
        <p:nvSpPr>
          <p:cNvPr id="10" name="TextBox 9">
            <a:extLst>
              <a:ext uri="{FF2B5EF4-FFF2-40B4-BE49-F238E27FC236}">
                <a16:creationId xmlns:a16="http://schemas.microsoft.com/office/drawing/2014/main" id="{4CAB5532-BF3D-4B81-9D15-3DAC37A3AC18}"/>
              </a:ext>
            </a:extLst>
          </p:cNvPr>
          <p:cNvSpPr txBox="1"/>
          <p:nvPr/>
        </p:nvSpPr>
        <p:spPr>
          <a:xfrm>
            <a:off x="3854444" y="1260117"/>
            <a:ext cx="8046720" cy="523220"/>
          </a:xfrm>
          <a:prstGeom prst="rect">
            <a:avLst/>
          </a:prstGeom>
          <a:solidFill>
            <a:schemeClr val="accent5"/>
          </a:solidFill>
        </p:spPr>
        <p:txBody>
          <a:bodyPr wrap="square" rtlCol="0">
            <a:spAutoFit/>
          </a:bodyPr>
          <a:lstStyle/>
          <a:p>
            <a:pPr algn="ct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command</a:t>
            </a:r>
          </a:p>
        </p:txBody>
      </p:sp>
      <p:sp>
        <p:nvSpPr>
          <p:cNvPr id="13" name="TextBox 12">
            <a:extLst>
              <a:ext uri="{FF2B5EF4-FFF2-40B4-BE49-F238E27FC236}">
                <a16:creationId xmlns:a16="http://schemas.microsoft.com/office/drawing/2014/main" id="{B60B1ECB-C633-4154-BA5D-1B2998F6E23D}"/>
              </a:ext>
            </a:extLst>
          </p:cNvPr>
          <p:cNvSpPr txBox="1"/>
          <p:nvPr/>
        </p:nvSpPr>
        <p:spPr>
          <a:xfrm>
            <a:off x="3914078" y="2813520"/>
            <a:ext cx="784257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Example output</a:t>
            </a:r>
          </a:p>
        </p:txBody>
      </p:sp>
      <p:sp>
        <p:nvSpPr>
          <p:cNvPr id="14" name="TextBox 13">
            <a:extLst>
              <a:ext uri="{FF2B5EF4-FFF2-40B4-BE49-F238E27FC236}">
                <a16:creationId xmlns:a16="http://schemas.microsoft.com/office/drawing/2014/main" id="{30E29658-1ADD-461C-853A-E3F4673F06EE}"/>
              </a:ext>
            </a:extLst>
          </p:cNvPr>
          <p:cNvSpPr txBox="1"/>
          <p:nvPr/>
        </p:nvSpPr>
        <p:spPr>
          <a:xfrm>
            <a:off x="3854444" y="3202515"/>
            <a:ext cx="8046720" cy="584775"/>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nl-NL" sz="1600" dirty="0">
                <a:solidFill>
                  <a:schemeClr val="tx1"/>
                </a:solidFill>
                <a:latin typeface="Lucida Console" panose="020B0609040504020204" pitchFamily="49" charset="0"/>
                <a:cs typeface="Courier New" panose="02070309020205020404" pitchFamily="49" charset="0"/>
              </a:rPr>
              <a:t>node_app_1</a:t>
            </a:r>
          </a:p>
          <a:p>
            <a:r>
              <a:rPr lang="nl-NL" sz="1600" dirty="0">
                <a:solidFill>
                  <a:schemeClr val="tx1"/>
                </a:solidFill>
                <a:latin typeface="Lucida Console" panose="020B0609040504020204" pitchFamily="49" charset="0"/>
                <a:cs typeface="Courier New" panose="02070309020205020404" pitchFamily="49" charset="0"/>
              </a:rPr>
              <a:t>node_app_1</a:t>
            </a:r>
            <a:endParaRPr lang="en-US" sz="1600" dirty="0">
              <a:solidFill>
                <a:schemeClr val="tx1"/>
              </a:solidFill>
              <a:latin typeface="Lucida Console" panose="020B0609040504020204" pitchFamily="49" charset="0"/>
              <a:cs typeface="Courier New" panose="02070309020205020404" pitchFamily="49" charset="0"/>
            </a:endParaRPr>
          </a:p>
        </p:txBody>
      </p:sp>
      <p:cxnSp>
        <p:nvCxnSpPr>
          <p:cNvPr id="12" name="Straight Connector 11">
            <a:extLst>
              <a:ext uri="{FF2B5EF4-FFF2-40B4-BE49-F238E27FC236}">
                <a16:creationId xmlns:a16="http://schemas.microsoft.com/office/drawing/2014/main" id="{18956C0B-457B-4985-8F9A-8BDFED0DF42F}"/>
              </a:ext>
            </a:extLst>
          </p:cNvPr>
          <p:cNvCxnSpPr/>
          <p:nvPr/>
        </p:nvCxnSpPr>
        <p:spPr>
          <a:xfrm>
            <a:off x="349527" y="1869255"/>
            <a:ext cx="11521440"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152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9501"/>
            <a:ext cx="10515600" cy="1325563"/>
          </a:xfrm>
        </p:spPr>
        <p:txBody>
          <a:bodyPr>
            <a:noAutofit/>
          </a:bodyPr>
          <a:lstStyle/>
          <a:p>
            <a:r>
              <a:rPr lang="en-US" b="1" dirty="0"/>
              <a:t>Container management challenges (1 of 2)</a:t>
            </a:r>
          </a:p>
        </p:txBody>
      </p:sp>
      <p:graphicFrame>
        <p:nvGraphicFramePr>
          <p:cNvPr id="6" name="Diagram 5"/>
          <p:cNvGraphicFramePr/>
          <p:nvPr/>
        </p:nvGraphicFramePr>
        <p:xfrm>
          <a:off x="1514007" y="2203553"/>
          <a:ext cx="9305561" cy="4234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419100" y="1485064"/>
            <a:ext cx="7773282" cy="523220"/>
          </a:xfrm>
          <a:prstGeom prst="rect">
            <a:avLst/>
          </a:prstGeom>
        </p:spPr>
        <p:txBody>
          <a:bodyPr wrap="none">
            <a:spAutoFit/>
          </a:bodyPr>
          <a:lstStyle/>
          <a:p>
            <a:r>
              <a:rPr lang="en-US" sz="2800" dirty="0">
                <a:latin typeface="Amazon Ember" panose="02000000000000000000" pitchFamily="2" charset="0"/>
              </a:rPr>
              <a:t>Challenges of </a:t>
            </a:r>
            <a:r>
              <a:rPr lang="en-US" sz="2800" b="1" dirty="0">
                <a:solidFill>
                  <a:schemeClr val="tx2">
                    <a:lumMod val="75000"/>
                  </a:schemeClr>
                </a:solidFill>
                <a:latin typeface="Amazon Ember" panose="02000000000000000000" pitchFamily="2" charset="0"/>
              </a:rPr>
              <a:t>Container management</a:t>
            </a:r>
            <a:r>
              <a:rPr lang="en-US" sz="2800" dirty="0">
                <a:latin typeface="Amazon Ember" panose="02000000000000000000" pitchFamily="2" charset="0"/>
              </a:rPr>
              <a:t> include:</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23</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0907A74A-D5E1-9AC9-D65D-62B126B8AFD7}"/>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52559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6513"/>
            <a:ext cx="10515600" cy="1325563"/>
          </a:xfrm>
        </p:spPr>
        <p:txBody>
          <a:bodyPr>
            <a:noAutofit/>
          </a:bodyPr>
          <a:lstStyle/>
          <a:p>
            <a:r>
              <a:rPr lang="en-US" b="1" dirty="0"/>
              <a:t>Container management challenges (2 of 2)</a:t>
            </a:r>
          </a:p>
        </p:txBody>
      </p:sp>
      <p:graphicFrame>
        <p:nvGraphicFramePr>
          <p:cNvPr id="6" name="Diagram 5"/>
          <p:cNvGraphicFramePr/>
          <p:nvPr/>
        </p:nvGraphicFramePr>
        <p:xfrm>
          <a:off x="1514007" y="2203553"/>
          <a:ext cx="9305561" cy="4234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419100" y="1485064"/>
            <a:ext cx="7773282" cy="523220"/>
          </a:xfrm>
          <a:prstGeom prst="rect">
            <a:avLst/>
          </a:prstGeom>
        </p:spPr>
        <p:txBody>
          <a:bodyPr wrap="none">
            <a:spAutoFit/>
          </a:bodyPr>
          <a:lstStyle/>
          <a:p>
            <a:r>
              <a:rPr lang="en-US" sz="2800" dirty="0">
                <a:latin typeface="Amazon Ember" panose="02000000000000000000" pitchFamily="2" charset="0"/>
              </a:rPr>
              <a:t>Challenges of </a:t>
            </a:r>
            <a:r>
              <a:rPr lang="en-US" sz="2800" b="1" dirty="0">
                <a:solidFill>
                  <a:schemeClr val="tx2">
                    <a:lumMod val="75000"/>
                  </a:schemeClr>
                </a:solidFill>
                <a:latin typeface="Amazon Ember" panose="02000000000000000000" pitchFamily="2" charset="0"/>
              </a:rPr>
              <a:t>Container management</a:t>
            </a:r>
            <a:r>
              <a:rPr lang="en-US" sz="2800" dirty="0">
                <a:latin typeface="Amazon Ember" panose="02000000000000000000" pitchFamily="2" charset="0"/>
              </a:rPr>
              <a:t> include:</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24</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6D2E363E-278F-9FDA-A9F7-6559B1EB5143}"/>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54016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Amazon Elastic Container Service (Amazon ECS)</a:t>
            </a:r>
          </a:p>
        </p:txBody>
      </p:sp>
      <p:sp>
        <p:nvSpPr>
          <p:cNvPr id="35" name="Rectangle 34"/>
          <p:cNvSpPr/>
          <p:nvPr/>
        </p:nvSpPr>
        <p:spPr>
          <a:xfrm>
            <a:off x="4936236" y="1687121"/>
            <a:ext cx="6626202" cy="4339650"/>
          </a:xfrm>
          <a:prstGeom prst="rect">
            <a:avLst/>
          </a:prstGeom>
        </p:spPr>
        <p:txBody>
          <a:bodyPr wrap="square">
            <a:spAutoFit/>
          </a:bodyPr>
          <a:lstStyle/>
          <a:p>
            <a:pPr>
              <a:spcBef>
                <a:spcPts val="600"/>
              </a:spcBef>
            </a:pPr>
            <a:r>
              <a:rPr lang="en-US" sz="3200" b="1" dirty="0">
                <a:solidFill>
                  <a:schemeClr val="tx2">
                    <a:lumMod val="75000"/>
                  </a:schemeClr>
                </a:solidFill>
                <a:latin typeface="Amazon Ember" panose="02000000000000000000" pitchFamily="2" charset="0"/>
              </a:rPr>
              <a:t>Amazon Elastic Container Service </a:t>
            </a:r>
            <a:br>
              <a:rPr lang="en-US" sz="3200" b="1" dirty="0">
                <a:solidFill>
                  <a:schemeClr val="tx2">
                    <a:lumMod val="75000"/>
                  </a:schemeClr>
                </a:solidFill>
                <a:latin typeface="Amazon Ember" panose="02000000000000000000" pitchFamily="2" charset="0"/>
              </a:rPr>
            </a:br>
            <a:r>
              <a:rPr lang="en-US" sz="3200" b="1" dirty="0">
                <a:solidFill>
                  <a:schemeClr val="tx2">
                    <a:lumMod val="75000"/>
                  </a:schemeClr>
                </a:solidFill>
                <a:latin typeface="Amazon Ember" panose="02000000000000000000" pitchFamily="2" charset="0"/>
              </a:rPr>
              <a:t>(Amazon ECS) </a:t>
            </a:r>
            <a:r>
              <a:rPr lang="en-US" sz="3200" dirty="0">
                <a:latin typeface="Amazon Ember" panose="02000000000000000000" pitchFamily="2" charset="0"/>
              </a:rPr>
              <a:t>is: </a:t>
            </a:r>
          </a:p>
          <a:p>
            <a:pPr>
              <a:spcBef>
                <a:spcPts val="600"/>
              </a:spcBef>
            </a:pPr>
            <a:endParaRPr lang="en-US" sz="3200" dirty="0">
              <a:latin typeface="Amazon Ember" panose="02000000000000000000" pitchFamily="2" charset="0"/>
            </a:endParaRPr>
          </a:p>
          <a:p>
            <a:pPr marL="457200" indent="-457200">
              <a:spcBef>
                <a:spcPts val="600"/>
              </a:spcBef>
              <a:buFont typeface="Arial" panose="020B0604020202020204" pitchFamily="34" charset="0"/>
              <a:buChar char="•"/>
            </a:pPr>
            <a:r>
              <a:rPr lang="en-US" sz="3200" dirty="0">
                <a:latin typeface="Amazon Ember" panose="02000000000000000000" pitchFamily="2" charset="0"/>
              </a:rPr>
              <a:t>A highly scalable, high performance </a:t>
            </a:r>
            <a:r>
              <a:rPr lang="en-US" sz="3200" b="1" i="1" dirty="0">
                <a:solidFill>
                  <a:schemeClr val="tx2">
                    <a:lumMod val="75000"/>
                  </a:schemeClr>
                </a:solidFill>
                <a:latin typeface="Amazon Ember" panose="02000000000000000000" pitchFamily="2" charset="0"/>
              </a:rPr>
              <a:t>container management service</a:t>
            </a:r>
          </a:p>
          <a:p>
            <a:pPr marL="457200" indent="-457200">
              <a:spcBef>
                <a:spcPts val="600"/>
              </a:spcBef>
              <a:buFont typeface="Arial" panose="020B0604020202020204" pitchFamily="34" charset="0"/>
              <a:buChar char="•"/>
            </a:pPr>
            <a:endParaRPr lang="en-US" sz="3200" b="1" dirty="0">
              <a:solidFill>
                <a:schemeClr val="tx2">
                  <a:lumMod val="75000"/>
                </a:schemeClr>
              </a:solidFill>
              <a:latin typeface="Amazon Ember" panose="02000000000000000000" pitchFamily="2" charset="0"/>
            </a:endParaRPr>
          </a:p>
          <a:p>
            <a:pPr marL="457200" indent="-457200">
              <a:spcBef>
                <a:spcPts val="600"/>
              </a:spcBef>
              <a:buFont typeface="Arial" panose="020B0604020202020204" pitchFamily="34" charset="0"/>
              <a:buChar char="•"/>
            </a:pPr>
            <a:r>
              <a:rPr lang="en-US" sz="3200" dirty="0">
                <a:latin typeface="Amazon Ember" panose="02000000000000000000" pitchFamily="2" charset="0"/>
              </a:rPr>
              <a:t>Supports Docker containers. </a:t>
            </a:r>
          </a:p>
        </p:txBody>
      </p:sp>
      <p:grpSp>
        <p:nvGrpSpPr>
          <p:cNvPr id="5" name="Group 4"/>
          <p:cNvGrpSpPr/>
          <p:nvPr/>
        </p:nvGrpSpPr>
        <p:grpSpPr>
          <a:xfrm>
            <a:off x="699798" y="1781940"/>
            <a:ext cx="3456505" cy="3234513"/>
            <a:chOff x="749358" y="2931635"/>
            <a:chExt cx="4448108" cy="3906414"/>
          </a:xfrm>
        </p:grpSpPr>
        <p:sp>
          <p:nvSpPr>
            <p:cNvPr id="19" name="TextBox 18">
              <a:extLst>
                <a:ext uri="{FF2B5EF4-FFF2-40B4-BE49-F238E27FC236}">
                  <a16:creationId xmlns:a16="http://schemas.microsoft.com/office/drawing/2014/main" id="{FD9A31FA-0AFD-1146-8C82-7587F57E4A00}"/>
                </a:ext>
              </a:extLst>
            </p:cNvPr>
            <p:cNvSpPr txBox="1"/>
            <p:nvPr/>
          </p:nvSpPr>
          <p:spPr>
            <a:xfrm>
              <a:off x="749358" y="5496981"/>
              <a:ext cx="1513306" cy="706249"/>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1</a:t>
              </a:r>
            </a:p>
          </p:txBody>
        </p:sp>
        <p:sp>
          <p:nvSpPr>
            <p:cNvPr id="21" name="TextBox 20">
              <a:extLst>
                <a:ext uri="{FF2B5EF4-FFF2-40B4-BE49-F238E27FC236}">
                  <a16:creationId xmlns:a16="http://schemas.microsoft.com/office/drawing/2014/main" id="{95CC9D44-6A79-A94C-9F4E-FDE3ACB1B4DD}"/>
                </a:ext>
              </a:extLst>
            </p:cNvPr>
            <p:cNvSpPr txBox="1"/>
            <p:nvPr/>
          </p:nvSpPr>
          <p:spPr>
            <a:xfrm>
              <a:off x="3684160" y="5496981"/>
              <a:ext cx="1513306" cy="706249"/>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3</a:t>
              </a:r>
            </a:p>
          </p:txBody>
        </p:sp>
        <p:grpSp>
          <p:nvGrpSpPr>
            <p:cNvPr id="4" name="Group 3"/>
            <p:cNvGrpSpPr/>
            <p:nvPr/>
          </p:nvGrpSpPr>
          <p:grpSpPr>
            <a:xfrm>
              <a:off x="1271060" y="2931635"/>
              <a:ext cx="3404703" cy="3906414"/>
              <a:chOff x="1271060" y="2931635"/>
              <a:chExt cx="3404703" cy="3906414"/>
            </a:xfrm>
          </p:grpSpPr>
          <p:sp>
            <p:nvSpPr>
              <p:cNvPr id="17" name="TextBox 16">
                <a:extLst>
                  <a:ext uri="{FF2B5EF4-FFF2-40B4-BE49-F238E27FC236}">
                    <a16:creationId xmlns:a16="http://schemas.microsoft.com/office/drawing/2014/main" id="{4A77F820-2999-354B-89C2-6B42FC753310}"/>
                  </a:ext>
                </a:extLst>
              </p:cNvPr>
              <p:cNvSpPr txBox="1"/>
              <p:nvPr/>
            </p:nvSpPr>
            <p:spPr>
              <a:xfrm>
                <a:off x="1935354" y="3951368"/>
                <a:ext cx="2301905" cy="1003619"/>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Amazon Elastic </a:t>
                </a:r>
              </a:p>
              <a:p>
                <a:pPr algn="ctr"/>
                <a:r>
                  <a:rPr lang="en-US" sz="1600" dirty="0">
                    <a:solidFill>
                      <a:srgbClr val="232F3D"/>
                    </a:solidFill>
                    <a:latin typeface="Amazon Ember" panose="02000000000000000000" pitchFamily="2" charset="0"/>
                  </a:rPr>
                  <a:t>Container Service</a:t>
                </a:r>
              </a:p>
            </p:txBody>
          </p:sp>
          <p:pic>
            <p:nvPicPr>
              <p:cNvPr id="18" name="Graphic 30">
                <a:extLst>
                  <a:ext uri="{FF2B5EF4-FFF2-40B4-BE49-F238E27FC236}">
                    <a16:creationId xmlns:a16="http://schemas.microsoft.com/office/drawing/2014/main" id="{0736844B-E1D3-2D43-8324-172A152B3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0485" y="2931635"/>
                <a:ext cx="982920" cy="982919"/>
              </a:xfrm>
              <a:prstGeom prst="rect">
                <a:avLst/>
              </a:prstGeom>
            </p:spPr>
          </p:pic>
          <p:sp>
            <p:nvSpPr>
              <p:cNvPr id="20" name="TextBox 19">
                <a:extLst>
                  <a:ext uri="{FF2B5EF4-FFF2-40B4-BE49-F238E27FC236}">
                    <a16:creationId xmlns:a16="http://schemas.microsoft.com/office/drawing/2014/main" id="{00A6CB2A-9937-4C48-B93F-176C76D30DE7}"/>
                  </a:ext>
                </a:extLst>
              </p:cNvPr>
              <p:cNvSpPr txBox="1"/>
              <p:nvPr/>
            </p:nvSpPr>
            <p:spPr>
              <a:xfrm>
                <a:off x="2333342" y="5496981"/>
                <a:ext cx="1513306" cy="706249"/>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2</a:t>
                </a:r>
              </a:p>
            </p:txBody>
          </p:sp>
          <p:sp>
            <p:nvSpPr>
              <p:cNvPr id="22" name="TextBox 21">
                <a:extLst>
                  <a:ext uri="{FF2B5EF4-FFF2-40B4-BE49-F238E27FC236}">
                    <a16:creationId xmlns:a16="http://schemas.microsoft.com/office/drawing/2014/main" id="{ED1D9B34-6068-BC40-AA50-FE8F96A84423}"/>
                  </a:ext>
                </a:extLst>
              </p:cNvPr>
              <p:cNvSpPr txBox="1"/>
              <p:nvPr/>
            </p:nvSpPr>
            <p:spPr>
              <a:xfrm>
                <a:off x="1803318" y="6429168"/>
                <a:ext cx="1513306" cy="408881"/>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Task</a:t>
                </a:r>
              </a:p>
            </p:txBody>
          </p:sp>
          <p:sp>
            <p:nvSpPr>
              <p:cNvPr id="23" name="TextBox 22">
                <a:extLst>
                  <a:ext uri="{FF2B5EF4-FFF2-40B4-BE49-F238E27FC236}">
                    <a16:creationId xmlns:a16="http://schemas.microsoft.com/office/drawing/2014/main" id="{E58AF1F0-965E-EC4E-BDDF-AF6E63E6F777}"/>
                  </a:ext>
                </a:extLst>
              </p:cNvPr>
              <p:cNvSpPr txBox="1"/>
              <p:nvPr/>
            </p:nvSpPr>
            <p:spPr>
              <a:xfrm>
                <a:off x="2909634" y="6429168"/>
                <a:ext cx="1513306" cy="408881"/>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Service</a:t>
                </a:r>
              </a:p>
            </p:txBody>
          </p:sp>
          <p:pic>
            <p:nvPicPr>
              <p:cNvPr id="24" name="Graphic 13">
                <a:extLst>
                  <a:ext uri="{FF2B5EF4-FFF2-40B4-BE49-F238E27FC236}">
                    <a16:creationId xmlns:a16="http://schemas.microsoft.com/office/drawing/2014/main" id="{8ED914EA-8278-5449-B046-F8859FA607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1060" y="4967780"/>
                <a:ext cx="469900" cy="469900"/>
              </a:xfrm>
              <a:prstGeom prst="rect">
                <a:avLst/>
              </a:prstGeom>
            </p:spPr>
          </p:pic>
          <p:pic>
            <p:nvPicPr>
              <p:cNvPr id="25" name="Graphic 16">
                <a:extLst>
                  <a:ext uri="{FF2B5EF4-FFF2-40B4-BE49-F238E27FC236}">
                    <a16:creationId xmlns:a16="http://schemas.microsoft.com/office/drawing/2014/main" id="{3A1CF595-C049-5A4C-B708-65659851F7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5044" y="4967780"/>
                <a:ext cx="469900" cy="469900"/>
              </a:xfrm>
              <a:prstGeom prst="rect">
                <a:avLst/>
              </a:prstGeom>
            </p:spPr>
          </p:pic>
          <p:pic>
            <p:nvPicPr>
              <p:cNvPr id="26" name="Graphic 18">
                <a:extLst>
                  <a:ext uri="{FF2B5EF4-FFF2-40B4-BE49-F238E27FC236}">
                    <a16:creationId xmlns:a16="http://schemas.microsoft.com/office/drawing/2014/main" id="{819268F7-3C5B-9F40-BFF1-747EC385C4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05863" y="4967780"/>
                <a:ext cx="469900" cy="469900"/>
              </a:xfrm>
              <a:prstGeom prst="rect">
                <a:avLst/>
              </a:prstGeom>
            </p:spPr>
          </p:pic>
          <p:pic>
            <p:nvPicPr>
              <p:cNvPr id="27" name="Graphic 26">
                <a:extLst>
                  <a:ext uri="{FF2B5EF4-FFF2-40B4-BE49-F238E27FC236}">
                    <a16:creationId xmlns:a16="http://schemas.microsoft.com/office/drawing/2014/main" id="{C63D11E1-431E-E54D-8AEA-855F920E8D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31336" y="5915303"/>
                <a:ext cx="469900" cy="469900"/>
              </a:xfrm>
              <a:prstGeom prst="rect">
                <a:avLst/>
              </a:prstGeom>
            </p:spPr>
          </p:pic>
          <p:pic>
            <p:nvPicPr>
              <p:cNvPr id="28" name="Graphic 28">
                <a:extLst>
                  <a:ext uri="{FF2B5EF4-FFF2-40B4-BE49-F238E27FC236}">
                    <a16:creationId xmlns:a16="http://schemas.microsoft.com/office/drawing/2014/main" id="{0EAD89D7-10D7-E746-BA74-FFC17307E5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25020" y="5905579"/>
                <a:ext cx="469900" cy="469900"/>
              </a:xfrm>
              <a:prstGeom prst="rect">
                <a:avLst/>
              </a:prstGeom>
            </p:spPr>
          </p:pic>
          <p:cxnSp>
            <p:nvCxnSpPr>
              <p:cNvPr id="33" name="Straight Connector 32"/>
              <p:cNvCxnSpPr/>
              <p:nvPr/>
            </p:nvCxnSpPr>
            <p:spPr>
              <a:xfrm>
                <a:off x="1715978" y="4933650"/>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25</a:t>
            </a:fld>
            <a:endParaRPr lang="en-US" dirty="0">
              <a:solidFill>
                <a:srgbClr val="000000">
                  <a:tint val="75000"/>
                </a:srgbClr>
              </a:solidFill>
            </a:endParaRPr>
          </a:p>
        </p:txBody>
      </p:sp>
      <p:sp>
        <p:nvSpPr>
          <p:cNvPr id="6" name="Footer Placeholder 4">
            <a:extLst>
              <a:ext uri="{FF2B5EF4-FFF2-40B4-BE49-F238E27FC236}">
                <a16:creationId xmlns:a16="http://schemas.microsoft.com/office/drawing/2014/main" id="{C13AD588-2858-165D-69F4-E6C30C1C0236}"/>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45393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42397"/>
            <a:ext cx="11145371" cy="1325563"/>
          </a:xfrm>
        </p:spPr>
        <p:txBody>
          <a:bodyPr>
            <a:noAutofit/>
          </a:bodyPr>
          <a:lstStyle/>
          <a:p>
            <a:r>
              <a:rPr lang="en-US" b="1" dirty="0"/>
              <a:t>Amazon Elastic Container Service (Amazon ECS) benefits</a:t>
            </a:r>
          </a:p>
        </p:txBody>
      </p:sp>
      <p:graphicFrame>
        <p:nvGraphicFramePr>
          <p:cNvPr id="34" name="Diagram 33"/>
          <p:cNvGraphicFramePr/>
          <p:nvPr>
            <p:extLst>
              <p:ext uri="{D42A27DB-BD31-4B8C-83A1-F6EECF244321}">
                <p14:modId xmlns:p14="http://schemas.microsoft.com/office/powerpoint/2010/main" val="3664779022"/>
              </p:ext>
            </p:extLst>
          </p:nvPr>
        </p:nvGraphicFramePr>
        <p:xfrm>
          <a:off x="4412334" y="134819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Rectangle 29"/>
          <p:cNvSpPr/>
          <p:nvPr/>
        </p:nvSpPr>
        <p:spPr>
          <a:xfrm>
            <a:off x="419100" y="2005655"/>
            <a:ext cx="5907744" cy="2062103"/>
          </a:xfrm>
          <a:prstGeom prst="rect">
            <a:avLst/>
          </a:prstGeom>
        </p:spPr>
        <p:txBody>
          <a:bodyPr wrap="square">
            <a:spAutoFit/>
          </a:bodyPr>
          <a:lstStyle/>
          <a:p>
            <a:pPr algn="ctr"/>
            <a:r>
              <a:rPr lang="en-US" sz="3200" b="1" dirty="0">
                <a:solidFill>
                  <a:schemeClr val="tx2">
                    <a:lumMod val="75000"/>
                  </a:schemeClr>
                </a:solidFill>
                <a:latin typeface="Amazon Ember" panose="02000000000000000000" pitchFamily="2" charset="0"/>
              </a:rPr>
              <a:t>Amazon Elastic Container Service </a:t>
            </a:r>
            <a:br>
              <a:rPr lang="en-US" sz="3200" b="1" dirty="0">
                <a:solidFill>
                  <a:schemeClr val="tx2">
                    <a:lumMod val="75000"/>
                  </a:schemeClr>
                </a:solidFill>
                <a:latin typeface="Amazon Ember" panose="02000000000000000000" pitchFamily="2" charset="0"/>
              </a:rPr>
            </a:br>
            <a:r>
              <a:rPr lang="en-US" sz="3200" b="1" dirty="0">
                <a:solidFill>
                  <a:schemeClr val="tx2">
                    <a:lumMod val="75000"/>
                  </a:schemeClr>
                </a:solidFill>
                <a:latin typeface="Amazon Ember" panose="02000000000000000000" pitchFamily="2" charset="0"/>
              </a:rPr>
              <a:t>(Amazon ECS) </a:t>
            </a:r>
            <a:r>
              <a:rPr lang="en-US" sz="3200" dirty="0">
                <a:latin typeface="Amazon Ember" panose="02000000000000000000" pitchFamily="2" charset="0"/>
              </a:rPr>
              <a:t>benefits include:</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26</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9EA29951-6C6F-F12B-8B20-27AB10A13AFB}"/>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49654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t>Demo: Deploy Docker container on Amazon Elastic Container Service (Amazon ECS)</a:t>
            </a:r>
            <a:br>
              <a:rPr lang="en-US" sz="4800" b="1" dirty="0"/>
            </a:br>
            <a:endParaRPr lang="en-US" sz="4800" b="1" dirty="0"/>
          </a:p>
        </p:txBody>
      </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27</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70C5DC6D-557A-D3E9-A0A6-AD87E745845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55652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99113"/>
            <a:ext cx="10515600" cy="1325563"/>
          </a:xfrm>
        </p:spPr>
        <p:txBody>
          <a:bodyPr>
            <a:noAutofit/>
          </a:bodyPr>
          <a:lstStyle/>
          <a:p>
            <a:r>
              <a:rPr lang="en-US" b="1" dirty="0"/>
              <a:t>AWS Fargate</a:t>
            </a:r>
          </a:p>
        </p:txBody>
      </p:sp>
      <p:graphicFrame>
        <p:nvGraphicFramePr>
          <p:cNvPr id="34" name="Diagram 33"/>
          <p:cNvGraphicFramePr/>
          <p:nvPr/>
        </p:nvGraphicFramePr>
        <p:xfrm>
          <a:off x="4412334" y="13302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5" name="Rectangle 34"/>
          <p:cNvSpPr/>
          <p:nvPr/>
        </p:nvSpPr>
        <p:spPr>
          <a:xfrm>
            <a:off x="335302" y="1317723"/>
            <a:ext cx="6843711" cy="1815882"/>
          </a:xfrm>
          <a:prstGeom prst="rect">
            <a:avLst/>
          </a:prstGeom>
        </p:spPr>
        <p:txBody>
          <a:bodyPr wrap="square">
            <a:spAutoFit/>
          </a:bodyPr>
          <a:lstStyle/>
          <a:p>
            <a:pPr algn="ctr"/>
            <a:r>
              <a:rPr lang="en-US" sz="2800" b="1" dirty="0">
                <a:solidFill>
                  <a:schemeClr val="tx2">
                    <a:lumMod val="75000"/>
                  </a:schemeClr>
                </a:solidFill>
                <a:latin typeface="Amazon Ember" panose="02000000000000000000" pitchFamily="2" charset="0"/>
              </a:rPr>
              <a:t>AWS Fargate </a:t>
            </a:r>
            <a:r>
              <a:rPr lang="en-US" sz="2800" dirty="0">
                <a:latin typeface="Amazon Ember" panose="02000000000000000000" pitchFamily="2" charset="0"/>
              </a:rPr>
              <a:t>is a technology for Amazon ECS that allows you to run containers without having to manage servers or clusters. </a:t>
            </a:r>
          </a:p>
        </p:txBody>
      </p:sp>
      <p:sp>
        <p:nvSpPr>
          <p:cNvPr id="30" name="TextBox 29">
            <a:extLst>
              <a:ext uri="{FF2B5EF4-FFF2-40B4-BE49-F238E27FC236}">
                <a16:creationId xmlns:a16="http://schemas.microsoft.com/office/drawing/2014/main" id="{E3C0960A-3D31-6D47-8EAA-93DE09090CDD}"/>
              </a:ext>
            </a:extLst>
          </p:cNvPr>
          <p:cNvSpPr txBox="1"/>
          <p:nvPr/>
        </p:nvSpPr>
        <p:spPr>
          <a:xfrm>
            <a:off x="1463032" y="5557551"/>
            <a:ext cx="2301904" cy="338554"/>
          </a:xfrm>
          <a:prstGeom prst="rect">
            <a:avLst/>
          </a:prstGeom>
          <a:noFill/>
        </p:spPr>
        <p:txBody>
          <a:bodyPr wrap="square" rtlCol="0">
            <a:spAutoFit/>
          </a:bodyPr>
          <a:lstStyle/>
          <a:p>
            <a:pPr algn="ctr"/>
            <a:r>
              <a:rPr lang="en-US" sz="1600" dirty="0">
                <a:solidFill>
                  <a:srgbClr val="232F3D"/>
                </a:solidFill>
                <a:latin typeface="Arial" panose="020B0604020202020204"/>
              </a:rPr>
              <a:t>AWS Fargate</a:t>
            </a:r>
          </a:p>
        </p:txBody>
      </p:sp>
      <p:pic>
        <p:nvPicPr>
          <p:cNvPr id="31" name="Graphic 7">
            <a:extLst>
              <a:ext uri="{FF2B5EF4-FFF2-40B4-BE49-F238E27FC236}">
                <a16:creationId xmlns:a16="http://schemas.microsoft.com/office/drawing/2014/main" id="{4B085FAE-52DC-974F-BBCE-A396752E28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35360" y="4371278"/>
            <a:ext cx="1101660" cy="1101660"/>
          </a:xfrm>
          <a:prstGeom prst="rect">
            <a:avLst/>
          </a:prstGeom>
        </p:spPr>
      </p:pic>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28</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D998B85C-EA0A-F054-7018-41A21D5AC759}"/>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62931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8192"/>
            <a:ext cx="10515600" cy="1325563"/>
          </a:xfrm>
        </p:spPr>
        <p:txBody>
          <a:bodyPr>
            <a:noAutofit/>
          </a:bodyPr>
          <a:lstStyle/>
          <a:p>
            <a:r>
              <a:rPr lang="en-US" b="1" dirty="0"/>
              <a:t>AWS Fargate and the ECS stack</a:t>
            </a:r>
          </a:p>
        </p:txBody>
      </p:sp>
      <p:graphicFrame>
        <p:nvGraphicFramePr>
          <p:cNvPr id="6" name="Content Placeholder 6"/>
          <p:cNvGraphicFramePr>
            <a:graphicFrameLocks noGrp="1"/>
          </p:cNvGraphicFramePr>
          <p:nvPr>
            <p:ph idx="1"/>
          </p:nvPr>
        </p:nvGraphicFramePr>
        <p:xfrm>
          <a:off x="419100" y="1204331"/>
          <a:ext cx="11431546" cy="24257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9"/>
          <p:cNvGraphicFramePr>
            <a:graphicFrameLocks/>
          </p:cNvGraphicFramePr>
          <p:nvPr/>
        </p:nvGraphicFramePr>
        <p:xfrm>
          <a:off x="2916004" y="3913509"/>
          <a:ext cx="2956204" cy="24270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7" name="Content Placeholder 9"/>
          <p:cNvGraphicFramePr>
            <a:graphicFrameLocks/>
          </p:cNvGraphicFramePr>
          <p:nvPr/>
        </p:nvGraphicFramePr>
        <p:xfrm>
          <a:off x="6249651" y="3913509"/>
          <a:ext cx="2965009" cy="242707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4" name="Group 13"/>
          <p:cNvGrpSpPr/>
          <p:nvPr/>
        </p:nvGrpSpPr>
        <p:grpSpPr>
          <a:xfrm>
            <a:off x="9309530" y="4289578"/>
            <a:ext cx="2541116" cy="1643415"/>
            <a:chOff x="8812684" y="4208377"/>
            <a:chExt cx="2541116" cy="1643415"/>
          </a:xfrm>
        </p:grpSpPr>
        <p:grpSp>
          <p:nvGrpSpPr>
            <p:cNvPr id="13" name="Group 12"/>
            <p:cNvGrpSpPr/>
            <p:nvPr/>
          </p:nvGrpSpPr>
          <p:grpSpPr>
            <a:xfrm>
              <a:off x="8813232" y="5205461"/>
              <a:ext cx="2540568" cy="646331"/>
              <a:chOff x="8813232" y="5205461"/>
              <a:chExt cx="2540568" cy="646331"/>
            </a:xfrm>
          </p:grpSpPr>
          <p:sp>
            <p:nvSpPr>
              <p:cNvPr id="8" name="Rectangle 7"/>
              <p:cNvSpPr/>
              <p:nvPr/>
            </p:nvSpPr>
            <p:spPr>
              <a:xfrm>
                <a:off x="8813232" y="5344327"/>
                <a:ext cx="416922" cy="184245"/>
              </a:xfrm>
              <a:prstGeom prst="rect">
                <a:avLst/>
              </a:prstGeom>
              <a:solidFill>
                <a:schemeClr val="accent3">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9" name="TextBox 8"/>
              <p:cNvSpPr txBox="1"/>
              <p:nvPr/>
            </p:nvSpPr>
            <p:spPr>
              <a:xfrm>
                <a:off x="9325024" y="5205461"/>
                <a:ext cx="2028776" cy="646331"/>
              </a:xfrm>
              <a:prstGeom prst="rect">
                <a:avLst/>
              </a:prstGeom>
              <a:noFill/>
            </p:spPr>
            <p:txBody>
              <a:bodyPr wrap="square" rtlCol="0">
                <a:spAutoFit/>
              </a:bodyPr>
              <a:lstStyle/>
              <a:p>
                <a:r>
                  <a:rPr lang="en-US" dirty="0">
                    <a:latin typeface="Amazon Ember" panose="02000000000000000000" pitchFamily="2" charset="0"/>
                    <a:ea typeface="Amazon Ember" panose="02000000000000000000" pitchFamily="2" charset="0"/>
                    <a:cs typeface="Amazon Ember Light" panose="020B0403020204020204" pitchFamily="34" charset="0"/>
                  </a:rPr>
                  <a:t>Managed by </a:t>
                </a:r>
              </a:p>
              <a:p>
                <a:r>
                  <a:rPr lang="en-US" dirty="0">
                    <a:latin typeface="Amazon Ember" panose="02000000000000000000" pitchFamily="2" charset="0"/>
                    <a:ea typeface="Amazon Ember" panose="02000000000000000000" pitchFamily="2" charset="0"/>
                    <a:cs typeface="Amazon Ember Light" panose="020B0403020204020204" pitchFamily="34" charset="0"/>
                  </a:rPr>
                  <a:t>AWS Fargate</a:t>
                </a:r>
              </a:p>
            </p:txBody>
          </p:sp>
        </p:grpSp>
        <p:grpSp>
          <p:nvGrpSpPr>
            <p:cNvPr id="12" name="Group 11"/>
            <p:cNvGrpSpPr/>
            <p:nvPr/>
          </p:nvGrpSpPr>
          <p:grpSpPr>
            <a:xfrm>
              <a:off x="8812684" y="4208377"/>
              <a:ext cx="2541116" cy="646331"/>
              <a:chOff x="8812684" y="4208377"/>
              <a:chExt cx="2541116" cy="646331"/>
            </a:xfrm>
          </p:grpSpPr>
          <p:sp>
            <p:nvSpPr>
              <p:cNvPr id="10" name="Rectangle 9"/>
              <p:cNvSpPr/>
              <p:nvPr/>
            </p:nvSpPr>
            <p:spPr>
              <a:xfrm>
                <a:off x="8812684" y="4312189"/>
                <a:ext cx="417469" cy="198895"/>
              </a:xfrm>
              <a:prstGeom prst="rect">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11" name="TextBox 10"/>
              <p:cNvSpPr txBox="1"/>
              <p:nvPr/>
            </p:nvSpPr>
            <p:spPr>
              <a:xfrm>
                <a:off x="9340519" y="4208377"/>
                <a:ext cx="2013281" cy="646331"/>
              </a:xfrm>
              <a:prstGeom prst="rect">
                <a:avLst/>
              </a:prstGeom>
              <a:noFill/>
            </p:spPr>
            <p:txBody>
              <a:bodyPr wrap="square" rtlCol="0">
                <a:spAutoFit/>
              </a:bodyPr>
              <a:lstStyle/>
              <a:p>
                <a:r>
                  <a:rPr lang="en-US" dirty="0">
                    <a:latin typeface="Amazon Ember" panose="02000000000000000000" pitchFamily="2" charset="0"/>
                    <a:ea typeface="Amazon Ember" panose="02000000000000000000" pitchFamily="2" charset="0"/>
                    <a:cs typeface="Amazon Ember Light" panose="020B0403020204020204" pitchFamily="34" charset="0"/>
                  </a:rPr>
                  <a:t>Managed by</a:t>
                </a:r>
              </a:p>
              <a:p>
                <a:r>
                  <a:rPr lang="en-US" dirty="0">
                    <a:latin typeface="Amazon Ember" panose="02000000000000000000" pitchFamily="2" charset="0"/>
                    <a:ea typeface="Amazon Ember" panose="02000000000000000000" pitchFamily="2" charset="0"/>
                    <a:cs typeface="Amazon Ember Light" panose="020B0403020204020204" pitchFamily="34" charset="0"/>
                  </a:rPr>
                  <a:t>AWS Customer</a:t>
                </a:r>
              </a:p>
            </p:txBody>
          </p:sp>
        </p:grpSp>
      </p:gr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29</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79D498C5-F34C-EC4C-82CC-7CCEFAE66DAA}"/>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282426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Introduction to containers</a:t>
            </a:r>
          </a:p>
        </p:txBody>
      </p:sp>
      <p:sp>
        <p:nvSpPr>
          <p:cNvPr id="7" name="TextBox 6"/>
          <p:cNvSpPr txBox="1"/>
          <p:nvPr/>
        </p:nvSpPr>
        <p:spPr>
          <a:xfrm>
            <a:off x="838200" y="1461268"/>
            <a:ext cx="11463144" cy="2677656"/>
          </a:xfrm>
          <a:prstGeom prst="rect">
            <a:avLst/>
          </a:prstGeom>
          <a:noFill/>
        </p:spPr>
        <p:txBody>
          <a:bodyPr wrap="square" rtlCol="0">
            <a:spAutoFit/>
          </a:bodyPr>
          <a:lstStyle>
            <a:defPPr>
              <a:defRPr lang="en-US"/>
            </a:defPPr>
            <a:lvl1pPr algn="ctr">
              <a:defRPr sz="24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l"/>
            <a:r>
              <a:rPr lang="en-US" sz="2800" dirty="0">
                <a:solidFill>
                  <a:schemeClr val="tx2">
                    <a:lumMod val="75000"/>
                  </a:schemeClr>
                </a:solidFill>
                <a:latin typeface="Amazon Ember" panose="02000000000000000000" pitchFamily="2" charset="0"/>
                <a:ea typeface="Amazon Ember" panose="02000000000000000000" pitchFamily="2" charset="0"/>
              </a:rPr>
              <a:t>Containers </a:t>
            </a:r>
            <a:r>
              <a:rPr lang="en-US" sz="2800" b="0" dirty="0">
                <a:latin typeface="Amazon Ember" panose="02000000000000000000" pitchFamily="2" charset="0"/>
                <a:ea typeface="Amazon Ember" panose="02000000000000000000" pitchFamily="2" charset="0"/>
              </a:rPr>
              <a:t>are:</a:t>
            </a:r>
          </a:p>
          <a:p>
            <a:pPr marL="457200" indent="-457200" algn="l">
              <a:buFont typeface="Arial" panose="020B0604020202020204" pitchFamily="34" charset="0"/>
              <a:buChar char="•"/>
            </a:pPr>
            <a:endParaRPr lang="en-US" sz="2800" b="0" dirty="0">
              <a:latin typeface="Amazon Ember" panose="02000000000000000000" pitchFamily="2" charset="0"/>
              <a:ea typeface="Amazon Ember" panose="02000000000000000000" pitchFamily="2" charset="0"/>
            </a:endParaRPr>
          </a:p>
          <a:p>
            <a:pPr marL="457200" indent="-457200" algn="l">
              <a:buFont typeface="Arial" panose="020B0604020202020204" pitchFamily="34" charset="0"/>
              <a:buChar char="•"/>
            </a:pPr>
            <a:r>
              <a:rPr lang="en-US" sz="2800" b="0" dirty="0">
                <a:latin typeface="Amazon Ember" panose="02000000000000000000" pitchFamily="2" charset="0"/>
                <a:ea typeface="Amazon Ember" panose="02000000000000000000" pitchFamily="2" charset="0"/>
              </a:rPr>
              <a:t>A method of operating system virtualization.</a:t>
            </a:r>
          </a:p>
          <a:p>
            <a:pPr marL="457200" indent="-457200" algn="l">
              <a:buFont typeface="Arial" panose="020B0604020202020204" pitchFamily="34" charset="0"/>
              <a:buChar char="•"/>
            </a:pPr>
            <a:endParaRPr lang="en-US" sz="2800" b="0" dirty="0">
              <a:latin typeface="Amazon Ember" panose="02000000000000000000" pitchFamily="2" charset="0"/>
              <a:ea typeface="Amazon Ember" panose="02000000000000000000" pitchFamily="2" charset="0"/>
            </a:endParaRPr>
          </a:p>
          <a:p>
            <a:pPr marL="457200" indent="-457200" algn="l">
              <a:buFont typeface="Arial" panose="020B0604020202020204" pitchFamily="34" charset="0"/>
              <a:buChar char="•"/>
            </a:pPr>
            <a:r>
              <a:rPr lang="en-US" sz="2800" b="0" dirty="0">
                <a:latin typeface="Amazon Ember" panose="02000000000000000000" pitchFamily="2" charset="0"/>
                <a:ea typeface="Amazon Ember" panose="02000000000000000000" pitchFamily="2" charset="0"/>
              </a:rPr>
              <a:t>An application and its dependencies that can be run in resource-isolated processes.</a:t>
            </a:r>
          </a:p>
        </p:txBody>
      </p:sp>
      <p:sp>
        <p:nvSpPr>
          <p:cNvPr id="12" name="TextBox 11">
            <a:extLst>
              <a:ext uri="{FF2B5EF4-FFF2-40B4-BE49-F238E27FC236}">
                <a16:creationId xmlns:a16="http://schemas.microsoft.com/office/drawing/2014/main" id="{FD9A31FA-0AFD-1146-8C82-7587F57E4A00}"/>
              </a:ext>
            </a:extLst>
          </p:cNvPr>
          <p:cNvSpPr txBox="1"/>
          <p:nvPr/>
        </p:nvSpPr>
        <p:spPr>
          <a:xfrm>
            <a:off x="3697872" y="526016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1</a:t>
            </a:r>
          </a:p>
        </p:txBody>
      </p:sp>
      <p:sp>
        <p:nvSpPr>
          <p:cNvPr id="13" name="TextBox 12">
            <a:extLst>
              <a:ext uri="{FF2B5EF4-FFF2-40B4-BE49-F238E27FC236}">
                <a16:creationId xmlns:a16="http://schemas.microsoft.com/office/drawing/2014/main" id="{00A6CB2A-9937-4C48-B93F-176C76D30DE7}"/>
              </a:ext>
            </a:extLst>
          </p:cNvPr>
          <p:cNvSpPr txBox="1"/>
          <p:nvPr/>
        </p:nvSpPr>
        <p:spPr>
          <a:xfrm>
            <a:off x="4949960" y="526016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2</a:t>
            </a:r>
          </a:p>
        </p:txBody>
      </p:sp>
      <p:sp>
        <p:nvSpPr>
          <p:cNvPr id="14" name="TextBox 13">
            <a:extLst>
              <a:ext uri="{FF2B5EF4-FFF2-40B4-BE49-F238E27FC236}">
                <a16:creationId xmlns:a16="http://schemas.microsoft.com/office/drawing/2014/main" id="{95CC9D44-6A79-A94C-9F4E-FDE3ACB1B4DD}"/>
              </a:ext>
            </a:extLst>
          </p:cNvPr>
          <p:cNvSpPr txBox="1"/>
          <p:nvPr/>
        </p:nvSpPr>
        <p:spPr>
          <a:xfrm>
            <a:off x="6226206" y="526016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3</a:t>
            </a:r>
          </a:p>
        </p:txBody>
      </p:sp>
      <p:pic>
        <p:nvPicPr>
          <p:cNvPr id="15" name="Graphic 13">
            <a:extLst>
              <a:ext uri="{FF2B5EF4-FFF2-40B4-BE49-F238E27FC236}">
                <a16:creationId xmlns:a16="http://schemas.microsoft.com/office/drawing/2014/main" id="{8ED914EA-8278-5449-B046-F8859FA607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742" y="4619713"/>
            <a:ext cx="737072" cy="737072"/>
          </a:xfrm>
          <a:prstGeom prst="rect">
            <a:avLst/>
          </a:prstGeom>
        </p:spPr>
      </p:pic>
      <p:pic>
        <p:nvPicPr>
          <p:cNvPr id="16" name="Graphic 16">
            <a:extLst>
              <a:ext uri="{FF2B5EF4-FFF2-40B4-BE49-F238E27FC236}">
                <a16:creationId xmlns:a16="http://schemas.microsoft.com/office/drawing/2014/main" id="{3A1CF595-C049-5A4C-B708-65659851F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6830" y="4619713"/>
            <a:ext cx="737072" cy="737072"/>
          </a:xfrm>
          <a:prstGeom prst="rect">
            <a:avLst/>
          </a:prstGeom>
        </p:spPr>
      </p:pic>
      <p:pic>
        <p:nvPicPr>
          <p:cNvPr id="17" name="Graphic 18">
            <a:extLst>
              <a:ext uri="{FF2B5EF4-FFF2-40B4-BE49-F238E27FC236}">
                <a16:creationId xmlns:a16="http://schemas.microsoft.com/office/drawing/2014/main" id="{819268F7-3C5B-9F40-BFF1-747EC385C4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3076" y="4619713"/>
            <a:ext cx="737072" cy="737072"/>
          </a:xfrm>
          <a:prstGeom prst="rect">
            <a:avLst/>
          </a:prstGeom>
        </p:spPr>
      </p:pic>
      <p:sp>
        <p:nvSpPr>
          <p:cNvPr id="2" name="Slide Number Placeholder 1"/>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2BF2A724-526A-95B9-58FD-6DA09BA3C281}"/>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910385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rmAutofit fontScale="90000"/>
          </a:bodyPr>
          <a:lstStyle/>
          <a:p>
            <a:r>
              <a:rPr lang="en-US" b="1" dirty="0"/>
              <a:t>Using AWS Fargate</a:t>
            </a:r>
          </a:p>
        </p:txBody>
      </p:sp>
      <p:graphicFrame>
        <p:nvGraphicFramePr>
          <p:cNvPr id="4" name="Diagram 3"/>
          <p:cNvGraphicFramePr/>
          <p:nvPr/>
        </p:nvGraphicFramePr>
        <p:xfrm>
          <a:off x="0" y="1851102"/>
          <a:ext cx="12192000" cy="37468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30</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6EB74A7A-D743-4CF0-C915-9331FC56F113}"/>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38928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rmAutofit fontScale="90000"/>
          </a:bodyPr>
          <a:lstStyle/>
          <a:p>
            <a:r>
              <a:rPr lang="en-US" b="1" dirty="0"/>
              <a:t>How it works</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31</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6EB74A7A-D743-4CF0-C915-9331FC56F113}"/>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pic>
        <p:nvPicPr>
          <p:cNvPr id="1026" name="Picture 2" descr="Diagram shows the benefits gained by using AWS Fargate to run containerized applications.">
            <a:extLst>
              <a:ext uri="{FF2B5EF4-FFF2-40B4-BE49-F238E27FC236}">
                <a16:creationId xmlns:a16="http://schemas.microsoft.com/office/drawing/2014/main" id="{92F116D4-0CA6-8418-9054-8D1AC92F9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52500"/>
            <a:ext cx="12192000" cy="49514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0281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When to use AWS Fargate over ECS</a:t>
            </a:r>
          </a:p>
        </p:txBody>
      </p:sp>
      <p:graphicFrame>
        <p:nvGraphicFramePr>
          <p:cNvPr id="6" name="Diagram 5"/>
          <p:cNvGraphicFramePr/>
          <p:nvPr/>
        </p:nvGraphicFramePr>
        <p:xfrm>
          <a:off x="0" y="1321987"/>
          <a:ext cx="12613269" cy="4989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32</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69D3E7AA-414A-492A-5875-8A405C127FDE}"/>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188468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93" y="222621"/>
            <a:ext cx="10515600" cy="1325563"/>
          </a:xfrm>
        </p:spPr>
        <p:txBody>
          <a:bodyPr>
            <a:noAutofit/>
          </a:bodyPr>
          <a:lstStyle/>
          <a:p>
            <a:r>
              <a:rPr lang="en-US" b="1" dirty="0"/>
              <a:t>When to use ECS over AWS Fargate</a:t>
            </a:r>
          </a:p>
        </p:txBody>
      </p:sp>
      <p:graphicFrame>
        <p:nvGraphicFramePr>
          <p:cNvPr id="6" name="Diagram 5"/>
          <p:cNvGraphicFramePr/>
          <p:nvPr/>
        </p:nvGraphicFramePr>
        <p:xfrm>
          <a:off x="0" y="1321987"/>
          <a:ext cx="12613269" cy="4989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33</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50B54F9F-1497-38DA-E16F-77504459A626}"/>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737385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05822"/>
            <a:ext cx="10515600" cy="1325563"/>
          </a:xfrm>
        </p:spPr>
        <p:txBody>
          <a:bodyPr/>
          <a:lstStyle/>
          <a:p>
            <a:r>
              <a:rPr lang="en-US" b="1" dirty="0"/>
              <a:t>Kubernetes</a:t>
            </a:r>
          </a:p>
        </p:txBody>
      </p:sp>
      <p:sp>
        <p:nvSpPr>
          <p:cNvPr id="6" name="TextBox 5"/>
          <p:cNvSpPr txBox="1"/>
          <p:nvPr/>
        </p:nvSpPr>
        <p:spPr>
          <a:xfrm>
            <a:off x="419100" y="1426636"/>
            <a:ext cx="5883887" cy="4462760"/>
          </a:xfrm>
          <a:prstGeom prst="rect">
            <a:avLst/>
          </a:prstGeom>
          <a:noFill/>
        </p:spPr>
        <p:txBody>
          <a:bodyPr wrap="square" rtlCol="0">
            <a:spAutoFit/>
          </a:bodyPr>
          <a:lstStyle/>
          <a:p>
            <a:r>
              <a:rPr lang="en-US" sz="2800" b="1" dirty="0">
                <a:solidFill>
                  <a:schemeClr val="tx2">
                    <a:lumMod val="75000"/>
                  </a:schemeClr>
                </a:solidFill>
                <a:latin typeface="Amazon Ember" panose="02000000000000000000" pitchFamily="2" charset="0"/>
                <a:ea typeface="Amazon Ember" panose="02000000000000000000" pitchFamily="2" charset="0"/>
                <a:cs typeface="Amazon Ember Light" panose="020B0403020204020204" pitchFamily="34" charset="0"/>
              </a:rPr>
              <a:t>Kubernetes </a:t>
            </a:r>
            <a:r>
              <a:rPr lang="en-US" sz="2800" dirty="0">
                <a:latin typeface="Amazon Ember" panose="02000000000000000000" pitchFamily="2" charset="0"/>
                <a:ea typeface="Amazon Ember" panose="02000000000000000000" pitchFamily="2" charset="0"/>
                <a:cs typeface="Amazon Ember Light" panose="020B0403020204020204" pitchFamily="34" charset="0"/>
              </a:rPr>
              <a:t>is open source </a:t>
            </a:r>
            <a:r>
              <a:rPr lang="en-US" sz="2800" i="1" dirty="0">
                <a:latin typeface="Amazon Ember" panose="02000000000000000000" pitchFamily="2" charset="0"/>
                <a:ea typeface="Amazon Ember" panose="02000000000000000000" pitchFamily="2" charset="0"/>
                <a:cs typeface="Amazon Ember Light" panose="020B0403020204020204" pitchFamily="34" charset="0"/>
              </a:rPr>
              <a:t>container management and orchestration</a:t>
            </a:r>
            <a:r>
              <a:rPr lang="en-US" sz="2800" dirty="0">
                <a:latin typeface="Amazon Ember" panose="02000000000000000000" pitchFamily="2" charset="0"/>
                <a:ea typeface="Amazon Ember" panose="02000000000000000000" pitchFamily="2" charset="0"/>
                <a:cs typeface="Amazon Ember Light" panose="020B0403020204020204" pitchFamily="34" charset="0"/>
              </a:rPr>
              <a:t> software.</a:t>
            </a:r>
          </a:p>
          <a:p>
            <a:pPr algn="ct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a:p>
            <a:r>
              <a:rPr lang="en-US" sz="2400" dirty="0">
                <a:latin typeface="Amazon Ember" panose="02000000000000000000" pitchFamily="2" charset="0"/>
                <a:ea typeface="Amazon Ember" panose="02000000000000000000" pitchFamily="2" charset="0"/>
              </a:rPr>
              <a:t>Use Kubernetes to: </a:t>
            </a:r>
          </a:p>
          <a:p>
            <a:pPr marL="342900" indent="-342900">
              <a:buFont typeface="Arial" panose="020B0604020202020204" pitchFamily="34" charset="0"/>
              <a:buChar char="•"/>
            </a:pPr>
            <a:r>
              <a:rPr lang="en-US" sz="2400" dirty="0">
                <a:latin typeface="Amazon Ember" panose="02000000000000000000" pitchFamily="2" charset="0"/>
                <a:ea typeface="Amazon Ember" panose="02000000000000000000" pitchFamily="2" charset="0"/>
              </a:rPr>
              <a:t>Manage clusters of Amazon EC2 compute instances</a:t>
            </a:r>
          </a:p>
          <a:p>
            <a:pPr marL="342900" indent="-342900">
              <a:buFont typeface="Arial" panose="020B0604020202020204" pitchFamily="34" charset="0"/>
              <a:buChar char="•"/>
            </a:pPr>
            <a:r>
              <a:rPr lang="en-US" sz="2400" dirty="0">
                <a:latin typeface="Amazon Ember" panose="02000000000000000000" pitchFamily="2" charset="0"/>
                <a:ea typeface="Amazon Ember" panose="02000000000000000000" pitchFamily="2" charset="0"/>
              </a:rPr>
              <a:t>Run containers on those instances with processes for deployment, maintenance, and scaling</a:t>
            </a:r>
          </a:p>
          <a:p>
            <a:pPr algn="ct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p:txBody>
      </p:sp>
      <p:graphicFrame>
        <p:nvGraphicFramePr>
          <p:cNvPr id="7" name="Diagram 6"/>
          <p:cNvGraphicFramePr/>
          <p:nvPr/>
        </p:nvGraphicFramePr>
        <p:xfrm>
          <a:off x="3763668" y="120212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34</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0228E70C-C907-3F84-C7A7-886F7BA619C8}"/>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205311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nvGraphicFramePr>
        <p:xfrm>
          <a:off x="691586" y="1818467"/>
          <a:ext cx="11062322" cy="6032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481425" y="71068"/>
            <a:ext cx="10515600" cy="1325563"/>
          </a:xfrm>
        </p:spPr>
        <p:txBody>
          <a:bodyPr>
            <a:noAutofit/>
          </a:bodyPr>
          <a:lstStyle/>
          <a:p>
            <a:r>
              <a:rPr lang="en-US" b="1" dirty="0"/>
              <a:t>Amazon Elastic Container Service for Kubernetes (Amazon EKS)</a:t>
            </a:r>
          </a:p>
        </p:txBody>
      </p:sp>
      <p:grpSp>
        <p:nvGrpSpPr>
          <p:cNvPr id="26" name="Group 25"/>
          <p:cNvGrpSpPr/>
          <p:nvPr/>
        </p:nvGrpSpPr>
        <p:grpSpPr>
          <a:xfrm>
            <a:off x="956593" y="2807874"/>
            <a:ext cx="10310695" cy="1883066"/>
            <a:chOff x="956593" y="1655409"/>
            <a:chExt cx="10310695" cy="1883066"/>
          </a:xfrm>
        </p:grpSpPr>
        <p:grpSp>
          <p:nvGrpSpPr>
            <p:cNvPr id="10" name="Group 9"/>
            <p:cNvGrpSpPr/>
            <p:nvPr/>
          </p:nvGrpSpPr>
          <p:grpSpPr>
            <a:xfrm>
              <a:off x="3692505" y="1743817"/>
              <a:ext cx="2046720" cy="1483820"/>
              <a:chOff x="3267237" y="3166646"/>
              <a:chExt cx="3344164" cy="2228329"/>
            </a:xfrm>
          </p:grpSpPr>
          <p:cxnSp>
            <p:nvCxnSpPr>
              <p:cNvPr id="33" name="Straight Connector 32"/>
              <p:cNvCxnSpPr/>
              <p:nvPr/>
            </p:nvCxnSpPr>
            <p:spPr>
              <a:xfrm flipH="1">
                <a:off x="5129852" y="3858601"/>
                <a:ext cx="5319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875834" y="3704537"/>
                <a:ext cx="1409700" cy="1376495"/>
                <a:chOff x="4471572" y="1769804"/>
                <a:chExt cx="1981200" cy="1987768"/>
              </a:xfrm>
            </p:grpSpPr>
            <p:sp>
              <p:nvSpPr>
                <p:cNvPr id="18" name="Cube 17"/>
                <p:cNvSpPr/>
                <p:nvPr/>
              </p:nvSpPr>
              <p:spPr>
                <a:xfrm>
                  <a:off x="4471572" y="1769804"/>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sp>
              <p:nvSpPr>
                <p:cNvPr id="19" name="Cube 18"/>
                <p:cNvSpPr/>
                <p:nvPr/>
              </p:nvSpPr>
              <p:spPr>
                <a:xfrm>
                  <a:off x="4820618" y="2843172"/>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sp>
              <p:nvSpPr>
                <p:cNvPr id="20" name="Cube 19"/>
                <p:cNvSpPr/>
                <p:nvPr/>
              </p:nvSpPr>
              <p:spPr>
                <a:xfrm>
                  <a:off x="5538372" y="1769804"/>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cxnSp>
              <p:nvCxnSpPr>
                <p:cNvPr id="21" name="Straight Connector 20"/>
                <p:cNvCxnSpPr>
                  <a:stCxn id="18" idx="5"/>
                </p:cNvCxnSpPr>
                <p:nvPr/>
              </p:nvCxnSpPr>
              <p:spPr>
                <a:xfrm flipV="1">
                  <a:off x="5385972" y="2112578"/>
                  <a:ext cx="152400" cy="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8" idx="3"/>
                </p:cNvCxnSpPr>
                <p:nvPr/>
              </p:nvCxnSpPr>
              <p:spPr>
                <a:xfrm>
                  <a:off x="4814472" y="2684204"/>
                  <a:ext cx="125319" cy="263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0" idx="3"/>
                </p:cNvCxnSpPr>
                <p:nvPr/>
              </p:nvCxnSpPr>
              <p:spPr>
                <a:xfrm flipH="1">
                  <a:off x="5735018" y="2684204"/>
                  <a:ext cx="146254" cy="3270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flipH="1">
                <a:off x="3343931" y="3858601"/>
                <a:ext cx="5319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032572" y="3235570"/>
                <a:ext cx="0" cy="4689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85534" y="3240677"/>
                <a:ext cx="0" cy="4689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4626230" y="5078556"/>
                <a:ext cx="289301" cy="2614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831003" y="5078557"/>
                <a:ext cx="288819" cy="251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903273" y="5302559"/>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39" name="Oval 38"/>
              <p:cNvSpPr/>
              <p:nvPr/>
            </p:nvSpPr>
            <p:spPr>
              <a:xfrm>
                <a:off x="3780911" y="5293827"/>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0" name="Oval 39"/>
              <p:cNvSpPr/>
              <p:nvPr/>
            </p:nvSpPr>
            <p:spPr>
              <a:xfrm>
                <a:off x="3267237" y="3812393"/>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1" name="Oval 40"/>
              <p:cNvSpPr/>
              <p:nvPr/>
            </p:nvSpPr>
            <p:spPr>
              <a:xfrm>
                <a:off x="3986852" y="3166646"/>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2" name="Oval 41"/>
              <p:cNvSpPr/>
              <p:nvPr/>
            </p:nvSpPr>
            <p:spPr>
              <a:xfrm>
                <a:off x="5239814" y="3179188"/>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3" name="Oval 42"/>
              <p:cNvSpPr/>
              <p:nvPr/>
            </p:nvSpPr>
            <p:spPr>
              <a:xfrm>
                <a:off x="5616035" y="3813350"/>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46" name="TextBox 45"/>
              <p:cNvSpPr txBox="1"/>
              <p:nvPr/>
            </p:nvSpPr>
            <p:spPr>
              <a:xfrm>
                <a:off x="4901136" y="4690496"/>
                <a:ext cx="1710265" cy="508424"/>
              </a:xfrm>
              <a:prstGeom prst="rect">
                <a:avLst/>
              </a:prstGeom>
              <a:noFill/>
              <a:ln>
                <a:noFill/>
              </a:ln>
            </p:spPr>
            <p:txBody>
              <a:bodyPr wrap="square" rtlCol="0">
                <a:spAutoFit/>
              </a:bodyPr>
              <a:lstStyle/>
              <a:p>
                <a:r>
                  <a:rPr lang="en-US" sz="160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NODES</a:t>
                </a:r>
              </a:p>
            </p:txBody>
          </p:sp>
        </p:grpSp>
        <p:grpSp>
          <p:nvGrpSpPr>
            <p:cNvPr id="8" name="Group 7"/>
            <p:cNvGrpSpPr/>
            <p:nvPr/>
          </p:nvGrpSpPr>
          <p:grpSpPr>
            <a:xfrm>
              <a:off x="6658373" y="1655409"/>
              <a:ext cx="1820046" cy="1883066"/>
              <a:chOff x="6559748" y="2923240"/>
              <a:chExt cx="1820046" cy="1820046"/>
            </a:xfrm>
          </p:grpSpPr>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6559748" y="2923240"/>
                <a:ext cx="1820046" cy="1820046"/>
              </a:xfrm>
              <a:prstGeom prst="rect">
                <a:avLst/>
              </a:prstGeom>
            </p:spPr>
          </p:pic>
          <p:pic>
            <p:nvPicPr>
              <p:cNvPr id="51" name="Picture 50"/>
              <p:cNvPicPr>
                <a:picLocks noChangeAspect="1"/>
              </p:cNvPicPr>
              <p:nvPr/>
            </p:nvPicPr>
            <p:blipFill rotWithShape="1">
              <a:blip r:embed="rId11">
                <a:extLst>
                  <a:ext uri="{BEBA8EAE-BF5A-486C-A8C5-ECC9F3942E4B}">
                    <a14:imgProps xmlns:a14="http://schemas.microsoft.com/office/drawing/2010/main">
                      <a14:imgLayer r:embed="rId12">
                        <a14:imgEffect>
                          <a14:sharpenSoften amount="73000"/>
                        </a14:imgEffect>
                      </a14:imgLayer>
                    </a14:imgProps>
                  </a:ext>
                  <a:ext uri="{28A0092B-C50C-407E-A947-70E740481C1C}">
                    <a14:useLocalDpi xmlns:a14="http://schemas.microsoft.com/office/drawing/2010/main" val="0"/>
                  </a:ext>
                </a:extLst>
              </a:blip>
              <a:srcRect l="4540" t="2385" r="5294" b="4522"/>
              <a:stretch/>
            </p:blipFill>
            <p:spPr>
              <a:xfrm>
                <a:off x="7116359" y="3396813"/>
                <a:ext cx="698498" cy="763592"/>
              </a:xfrm>
              <a:prstGeom prst="rect">
                <a:avLst/>
              </a:prstGeom>
            </p:spPr>
          </p:pic>
        </p:grpSp>
        <p:grpSp>
          <p:nvGrpSpPr>
            <p:cNvPr id="4" name="Group 3"/>
            <p:cNvGrpSpPr/>
            <p:nvPr/>
          </p:nvGrpSpPr>
          <p:grpSpPr>
            <a:xfrm>
              <a:off x="9691942" y="1770309"/>
              <a:ext cx="1575346" cy="1322080"/>
              <a:chOff x="9397454" y="2948578"/>
              <a:chExt cx="2572752" cy="2116718"/>
            </a:xfrm>
          </p:grpSpPr>
          <p:pic>
            <p:nvPicPr>
              <p:cNvPr id="58" name="Picture 57"/>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150160" y="2948578"/>
                <a:ext cx="1820046" cy="1820046"/>
              </a:xfrm>
              <a:prstGeom prst="rect">
                <a:avLst/>
              </a:prstGeom>
              <a:ln>
                <a:noFill/>
              </a:ln>
            </p:spPr>
          </p:pic>
          <p:cxnSp>
            <p:nvCxnSpPr>
              <p:cNvPr id="64" name="Straight Connector 63"/>
              <p:cNvCxnSpPr/>
              <p:nvPr/>
            </p:nvCxnSpPr>
            <p:spPr>
              <a:xfrm flipH="1">
                <a:off x="9885026" y="4586760"/>
                <a:ext cx="5319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040708" y="3968836"/>
                <a:ext cx="0" cy="4689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994988" y="3907347"/>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67" name="Oval 66"/>
              <p:cNvSpPr/>
              <p:nvPr/>
            </p:nvSpPr>
            <p:spPr>
              <a:xfrm>
                <a:off x="10371209" y="4541509"/>
                <a:ext cx="91440" cy="924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57" name="Cube 56"/>
              <p:cNvSpPr/>
              <p:nvPr/>
            </p:nvSpPr>
            <p:spPr>
              <a:xfrm>
                <a:off x="9397454" y="4432090"/>
                <a:ext cx="650631" cy="633206"/>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pic>
            <p:nvPicPr>
              <p:cNvPr id="59" name="Picture 5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24390" y="3396813"/>
                <a:ext cx="827861" cy="827861"/>
              </a:xfrm>
              <a:prstGeom prst="rect">
                <a:avLst/>
              </a:prstGeom>
              <a:ln>
                <a:solidFill>
                  <a:schemeClr val="bg1"/>
                </a:solidFill>
              </a:ln>
            </p:spPr>
          </p:pic>
        </p:grpSp>
        <p:grpSp>
          <p:nvGrpSpPr>
            <p:cNvPr id="12" name="Group 11"/>
            <p:cNvGrpSpPr/>
            <p:nvPr/>
          </p:nvGrpSpPr>
          <p:grpSpPr>
            <a:xfrm>
              <a:off x="956593" y="1891218"/>
              <a:ext cx="1978151" cy="1301510"/>
              <a:chOff x="443915" y="3275738"/>
              <a:chExt cx="3351729" cy="2153812"/>
            </a:xfrm>
          </p:grpSpPr>
          <p:grpSp>
            <p:nvGrpSpPr>
              <p:cNvPr id="53" name="Group 52"/>
              <p:cNvGrpSpPr/>
              <p:nvPr/>
            </p:nvGrpSpPr>
            <p:grpSpPr>
              <a:xfrm>
                <a:off x="443915" y="3275738"/>
                <a:ext cx="1981200" cy="1987768"/>
                <a:chOff x="540774" y="2231899"/>
                <a:chExt cx="1981200" cy="1987768"/>
              </a:xfrm>
            </p:grpSpPr>
            <p:sp>
              <p:nvSpPr>
                <p:cNvPr id="5" name="Cube 4"/>
                <p:cNvSpPr/>
                <p:nvPr/>
              </p:nvSpPr>
              <p:spPr>
                <a:xfrm>
                  <a:off x="540774" y="2231899"/>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sp>
              <p:nvSpPr>
                <p:cNvPr id="6" name="Cube 5"/>
                <p:cNvSpPr/>
                <p:nvPr/>
              </p:nvSpPr>
              <p:spPr>
                <a:xfrm>
                  <a:off x="889820" y="3305267"/>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sp>
              <p:nvSpPr>
                <p:cNvPr id="7" name="Cube 6"/>
                <p:cNvSpPr/>
                <p:nvPr/>
              </p:nvSpPr>
              <p:spPr>
                <a:xfrm>
                  <a:off x="1607574" y="2231899"/>
                  <a:ext cx="914400" cy="914400"/>
                </a:xfrm>
                <a:prstGeom prst="cube">
                  <a:avLst/>
                </a:prstGeom>
                <a:solidFill>
                  <a:schemeClr val="accent2">
                    <a:lumMod val="20000"/>
                    <a:lumOff val="80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mazon Ember" panose="02000000000000000000" pitchFamily="2" charset="0"/>
                  </a:endParaRPr>
                </a:p>
              </p:txBody>
            </p:sp>
            <p:cxnSp>
              <p:nvCxnSpPr>
                <p:cNvPr id="9" name="Straight Connector 8"/>
                <p:cNvCxnSpPr>
                  <a:stCxn id="5" idx="5"/>
                </p:cNvCxnSpPr>
                <p:nvPr/>
              </p:nvCxnSpPr>
              <p:spPr>
                <a:xfrm flipV="1">
                  <a:off x="1455174" y="2574673"/>
                  <a:ext cx="152400" cy="1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3"/>
                </p:cNvCxnSpPr>
                <p:nvPr/>
              </p:nvCxnSpPr>
              <p:spPr>
                <a:xfrm>
                  <a:off x="883674" y="3146299"/>
                  <a:ext cx="125319" cy="263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p:cNvCxnSpPr>
                <p:nvPr/>
              </p:nvCxnSpPr>
              <p:spPr>
                <a:xfrm flipH="1">
                  <a:off x="1804220" y="3146299"/>
                  <a:ext cx="146254" cy="3270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609026" y="4563696"/>
                <a:ext cx="2186618" cy="865854"/>
              </a:xfrm>
              <a:prstGeom prst="rect">
                <a:avLst/>
              </a:prstGeom>
              <a:noFill/>
              <a:ln>
                <a:noFill/>
              </a:ln>
            </p:spPr>
            <p:txBody>
              <a:bodyPr wrap="square" rtlCol="0">
                <a:spAutoFit/>
              </a:bodyPr>
              <a:lstStyle/>
              <a:p>
                <a:r>
                  <a:rPr lang="en-US" sz="140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CONTROL PLANE</a:t>
                </a:r>
              </a:p>
            </p:txBody>
          </p:sp>
        </p:grpSp>
      </p:grpSp>
      <p:sp>
        <p:nvSpPr>
          <p:cNvPr id="47" name="TextBox 46">
            <a:extLst>
              <a:ext uri="{FF2B5EF4-FFF2-40B4-BE49-F238E27FC236}">
                <a16:creationId xmlns:a16="http://schemas.microsoft.com/office/drawing/2014/main" id="{1735D209-2C9E-2C45-99AB-12066DFF619F}"/>
              </a:ext>
            </a:extLst>
          </p:cNvPr>
          <p:cNvSpPr txBox="1"/>
          <p:nvPr/>
        </p:nvSpPr>
        <p:spPr>
          <a:xfrm>
            <a:off x="4678881" y="2132352"/>
            <a:ext cx="2980309" cy="584775"/>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Amazon Elastic Container Service for Kubernetes</a:t>
            </a:r>
          </a:p>
        </p:txBody>
      </p:sp>
      <p:pic>
        <p:nvPicPr>
          <p:cNvPr id="48" name="Graphic 11">
            <a:extLst>
              <a:ext uri="{FF2B5EF4-FFF2-40B4-BE49-F238E27FC236}">
                <a16:creationId xmlns:a16="http://schemas.microsoft.com/office/drawing/2014/main" id="{5FCBC6AC-9A66-5348-BC08-7B90C6B763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9977" y="1303650"/>
            <a:ext cx="800619" cy="800619"/>
          </a:xfrm>
          <a:prstGeom prst="rect">
            <a:avLst/>
          </a:prstGeom>
        </p:spPr>
      </p:pic>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35</a:t>
            </a:fld>
            <a:endParaRPr lang="en-US" dirty="0">
              <a:solidFill>
                <a:srgbClr val="000000">
                  <a:tint val="75000"/>
                </a:srgbClr>
              </a:solidFill>
            </a:endParaRPr>
          </a:p>
        </p:txBody>
      </p:sp>
      <p:sp>
        <p:nvSpPr>
          <p:cNvPr id="14" name="Footer Placeholder 4">
            <a:extLst>
              <a:ext uri="{FF2B5EF4-FFF2-40B4-BE49-F238E27FC236}">
                <a16:creationId xmlns:a16="http://schemas.microsoft.com/office/drawing/2014/main" id="{AE72D3BC-3969-ECCA-705E-4DA1172FA0AB}"/>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46593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69" y="166241"/>
            <a:ext cx="10515600" cy="1325563"/>
          </a:xfrm>
        </p:spPr>
        <p:txBody>
          <a:bodyPr>
            <a:noAutofit/>
          </a:bodyPr>
          <a:lstStyle/>
          <a:p>
            <a:r>
              <a:rPr lang="en-US" b="1" dirty="0"/>
              <a:t>Amazon Elastic Container Registry (Amazon ECR)</a:t>
            </a:r>
          </a:p>
        </p:txBody>
      </p:sp>
      <p:sp>
        <p:nvSpPr>
          <p:cNvPr id="5" name="TextBox 4">
            <a:extLst>
              <a:ext uri="{FF2B5EF4-FFF2-40B4-BE49-F238E27FC236}">
                <a16:creationId xmlns:a16="http://schemas.microsoft.com/office/drawing/2014/main" id="{E3C0960A-3D31-6D47-8EAA-93DE09090CDD}"/>
              </a:ext>
            </a:extLst>
          </p:cNvPr>
          <p:cNvSpPr txBox="1"/>
          <p:nvPr/>
        </p:nvSpPr>
        <p:spPr>
          <a:xfrm>
            <a:off x="1480527" y="4624393"/>
            <a:ext cx="2301904" cy="646331"/>
          </a:xfrm>
          <a:prstGeom prst="rect">
            <a:avLst/>
          </a:prstGeom>
          <a:noFill/>
        </p:spPr>
        <p:txBody>
          <a:bodyPr wrap="square" rtlCol="0">
            <a:spAutoFit/>
          </a:bodyPr>
          <a:lstStyle/>
          <a:p>
            <a:pPr algn="ctr"/>
            <a:r>
              <a:rPr lang="en-US" dirty="0">
                <a:solidFill>
                  <a:srgbClr val="232F3D"/>
                </a:solidFill>
                <a:latin typeface="Amazon Ember" panose="02000000000000000000" pitchFamily="2" charset="0"/>
              </a:rPr>
              <a:t>Amazon Elastic Container Registry</a:t>
            </a:r>
          </a:p>
        </p:txBody>
      </p:sp>
      <p:pic>
        <p:nvPicPr>
          <p:cNvPr id="6"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6686" y="3454807"/>
            <a:ext cx="1169586" cy="1169586"/>
          </a:xfrm>
          <a:prstGeom prst="rect">
            <a:avLst/>
          </a:prstGeom>
        </p:spPr>
      </p:pic>
      <p:sp>
        <p:nvSpPr>
          <p:cNvPr id="7" name="TextBox 6">
            <a:extLst>
              <a:ext uri="{FF2B5EF4-FFF2-40B4-BE49-F238E27FC236}">
                <a16:creationId xmlns:a16="http://schemas.microsoft.com/office/drawing/2014/main" id="{3B80D3AF-B376-7B4C-812C-4B01DFE501E9}"/>
              </a:ext>
            </a:extLst>
          </p:cNvPr>
          <p:cNvSpPr txBox="1"/>
          <p:nvPr/>
        </p:nvSpPr>
        <p:spPr>
          <a:xfrm>
            <a:off x="2424766" y="6163310"/>
            <a:ext cx="1513305" cy="369332"/>
          </a:xfrm>
          <a:prstGeom prst="rect">
            <a:avLst/>
          </a:prstGeom>
          <a:noFill/>
        </p:spPr>
        <p:txBody>
          <a:bodyPr wrap="square" rtlCol="0">
            <a:spAutoFit/>
          </a:bodyPr>
          <a:lstStyle/>
          <a:p>
            <a:pPr algn="ctr"/>
            <a:r>
              <a:rPr lang="en-US" dirty="0">
                <a:solidFill>
                  <a:srgbClr val="232F3D"/>
                </a:solidFill>
                <a:latin typeface="Amazon Ember" panose="02000000000000000000" pitchFamily="2" charset="0"/>
              </a:rPr>
              <a:t>Registry</a:t>
            </a:r>
          </a:p>
        </p:txBody>
      </p:sp>
      <p:sp>
        <p:nvSpPr>
          <p:cNvPr id="8" name="TextBox 7">
            <a:extLst>
              <a:ext uri="{FF2B5EF4-FFF2-40B4-BE49-F238E27FC236}">
                <a16:creationId xmlns:a16="http://schemas.microsoft.com/office/drawing/2014/main" id="{E30BD3A7-C48B-CE4E-A6CB-7C76940D5754}"/>
              </a:ext>
            </a:extLst>
          </p:cNvPr>
          <p:cNvSpPr txBox="1"/>
          <p:nvPr/>
        </p:nvSpPr>
        <p:spPr>
          <a:xfrm>
            <a:off x="1324963" y="6163310"/>
            <a:ext cx="1513305" cy="369332"/>
          </a:xfrm>
          <a:prstGeom prst="rect">
            <a:avLst/>
          </a:prstGeom>
          <a:noFill/>
        </p:spPr>
        <p:txBody>
          <a:bodyPr wrap="square" rtlCol="0">
            <a:spAutoFit/>
          </a:bodyPr>
          <a:lstStyle/>
          <a:p>
            <a:pPr algn="ctr"/>
            <a:r>
              <a:rPr lang="en-US" dirty="0">
                <a:solidFill>
                  <a:srgbClr val="232F3D"/>
                </a:solidFill>
                <a:latin typeface="Amazon Ember" panose="02000000000000000000" pitchFamily="2" charset="0"/>
              </a:rPr>
              <a:t>Image</a:t>
            </a:r>
          </a:p>
        </p:txBody>
      </p:sp>
      <p:pic>
        <p:nvPicPr>
          <p:cNvPr id="11" name="Graphic 5">
            <a:extLst>
              <a:ext uri="{FF2B5EF4-FFF2-40B4-BE49-F238E27FC236}">
                <a16:creationId xmlns:a16="http://schemas.microsoft.com/office/drawing/2014/main" id="{80657F91-5B57-284A-B3AB-6E90EA77B5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6468" y="5721849"/>
            <a:ext cx="469900" cy="469900"/>
          </a:xfrm>
          <a:prstGeom prst="rect">
            <a:avLst/>
          </a:prstGeom>
        </p:spPr>
      </p:pic>
      <p:pic>
        <p:nvPicPr>
          <p:cNvPr id="12" name="Graphic 9">
            <a:extLst>
              <a:ext uri="{FF2B5EF4-FFF2-40B4-BE49-F238E27FC236}">
                <a16:creationId xmlns:a16="http://schemas.microsoft.com/office/drawing/2014/main" id="{6F1D2976-3731-FD45-9487-2C4785939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6665" y="5734813"/>
            <a:ext cx="469900" cy="469900"/>
          </a:xfrm>
          <a:prstGeom prst="rect">
            <a:avLst/>
          </a:prstGeom>
        </p:spPr>
      </p:pic>
      <p:cxnSp>
        <p:nvCxnSpPr>
          <p:cNvPr id="13" name="Straight Connector 12"/>
          <p:cNvCxnSpPr/>
          <p:nvPr/>
        </p:nvCxnSpPr>
        <p:spPr>
          <a:xfrm>
            <a:off x="1296463" y="5370478"/>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aphicFrame>
        <p:nvGraphicFramePr>
          <p:cNvPr id="14" name="Diagram 13"/>
          <p:cNvGraphicFramePr/>
          <p:nvPr/>
        </p:nvGraphicFramePr>
        <p:xfrm>
          <a:off x="4412334" y="1330266"/>
          <a:ext cx="8128000"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3" name="Picture 2"/>
          <p:cNvPicPr>
            <a:picLocks noChangeAspect="1"/>
          </p:cNvPicPr>
          <p:nvPr/>
        </p:nvPicPr>
        <p:blipFill>
          <a:blip r:embed="rId15"/>
          <a:stretch>
            <a:fillRect/>
          </a:stretch>
        </p:blipFill>
        <p:spPr>
          <a:xfrm>
            <a:off x="936865" y="3097902"/>
            <a:ext cx="3475469" cy="3388219"/>
          </a:xfrm>
          <a:prstGeom prst="rect">
            <a:avLst/>
          </a:prstGeom>
        </p:spPr>
      </p:pic>
      <p:sp>
        <p:nvSpPr>
          <p:cNvPr id="9" name="TextBox 8"/>
          <p:cNvSpPr txBox="1"/>
          <p:nvPr/>
        </p:nvSpPr>
        <p:spPr>
          <a:xfrm>
            <a:off x="344109" y="1413815"/>
            <a:ext cx="6876644" cy="1569660"/>
          </a:xfrm>
          <a:prstGeom prst="rect">
            <a:avLst/>
          </a:prstGeom>
          <a:noFill/>
        </p:spPr>
        <p:txBody>
          <a:bodyPr wrap="square" rtlCol="0">
            <a:spAutoFit/>
          </a:bodyPr>
          <a:lstStyle>
            <a:defPPr>
              <a:defRPr lang="en-US"/>
            </a:defPPr>
            <a:lvl1pPr algn="ctr">
              <a:defRPr sz="28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400" dirty="0">
                <a:solidFill>
                  <a:schemeClr val="tx2">
                    <a:lumMod val="75000"/>
                  </a:schemeClr>
                </a:solidFill>
                <a:latin typeface="Amazon Ember" panose="02000000000000000000" pitchFamily="2" charset="0"/>
                <a:ea typeface="Amazon Ember" panose="02000000000000000000" pitchFamily="2" charset="0"/>
              </a:rPr>
              <a:t>Amazon ECR </a:t>
            </a:r>
            <a:r>
              <a:rPr lang="en-US" sz="2400" b="0" dirty="0">
                <a:latin typeface="Amazon Ember" panose="02000000000000000000" pitchFamily="2" charset="0"/>
                <a:ea typeface="Amazon Ember" panose="02000000000000000000" pitchFamily="2" charset="0"/>
              </a:rPr>
              <a:t>is a fully managed Docker container registry that makes it easy for developers to store, manage, and deploy Docker container images.</a:t>
            </a:r>
          </a:p>
        </p:txBody>
      </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36</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5BEE6788-5D83-F7C2-46A8-11623234010F}"/>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957509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19E5D6B-DF07-48E2-A867-EBC5E821A07C}"/>
              </a:ext>
            </a:extLst>
          </p:cNvPr>
          <p:cNvSpPr>
            <a:spLocks noGrp="1"/>
          </p:cNvSpPr>
          <p:nvPr>
            <p:ph idx="16"/>
          </p:nvPr>
        </p:nvSpPr>
        <p:spPr/>
        <p:txBody>
          <a:bodyPr/>
          <a:lstStyle/>
          <a:p>
            <a:pPr>
              <a:spcBef>
                <a:spcPts val="1200"/>
              </a:spcBef>
              <a:spcAft>
                <a:spcPts val="1200"/>
              </a:spcAft>
            </a:pPr>
            <a:r>
              <a:rPr lang="en-US" sz="2400" dirty="0"/>
              <a:t>Containers hold everything that the software needs to run.</a:t>
            </a:r>
          </a:p>
          <a:p>
            <a:pPr>
              <a:lnSpc>
                <a:spcPct val="100000"/>
              </a:lnSpc>
              <a:spcBef>
                <a:spcPts val="1200"/>
              </a:spcBef>
              <a:spcAft>
                <a:spcPts val="1200"/>
              </a:spcAft>
              <a:defRPr/>
            </a:pPr>
            <a:r>
              <a:rPr lang="en-US" sz="2400" dirty="0"/>
              <a:t>Docker is a software platform that packages software into containers. </a:t>
            </a:r>
          </a:p>
          <a:p>
            <a:pPr>
              <a:lnSpc>
                <a:spcPct val="100000"/>
              </a:lnSpc>
              <a:spcBef>
                <a:spcPts val="1200"/>
              </a:spcBef>
              <a:spcAft>
                <a:spcPts val="1200"/>
              </a:spcAft>
              <a:defRPr/>
            </a:pPr>
            <a:r>
              <a:rPr lang="en-US" sz="2400" dirty="0"/>
              <a:t>A single application can span multiple containers.</a:t>
            </a:r>
          </a:p>
          <a:p>
            <a:pPr>
              <a:lnSpc>
                <a:spcPct val="100000"/>
              </a:lnSpc>
              <a:spcBef>
                <a:spcPts val="1200"/>
              </a:spcBef>
              <a:spcAft>
                <a:spcPts val="1200"/>
              </a:spcAft>
              <a:defRPr/>
            </a:pPr>
            <a:r>
              <a:rPr lang="en-US" sz="2400" dirty="0"/>
              <a:t>Kubernetes is an open source container orchestration software.</a:t>
            </a:r>
          </a:p>
        </p:txBody>
      </p:sp>
      <p:pic>
        <p:nvPicPr>
          <p:cNvPr id="9" name="Picture Placeholder 6"/>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11" name="Title 3"/>
          <p:cNvSpPr>
            <a:spLocks noGrp="1"/>
          </p:cNvSpPr>
          <p:nvPr>
            <p:ph type="title"/>
          </p:nvPr>
        </p:nvSpPr>
        <p:spPr>
          <a:xfrm>
            <a:off x="597222" y="470709"/>
            <a:ext cx="3932237" cy="1600200"/>
          </a:xfrm>
          <a:noFill/>
          <a:ln>
            <a:solidFill>
              <a:schemeClr val="bg1"/>
            </a:solidFill>
          </a:ln>
        </p:spPr>
        <p:txBody>
          <a:bodyPr anchor="ctr"/>
          <a:lstStyle/>
          <a:p>
            <a:pPr algn="ctr"/>
            <a:r>
              <a:rPr lang="en-US" dirty="0">
                <a:solidFill>
                  <a:schemeClr val="bg1"/>
                </a:solidFill>
              </a:rPr>
              <a:t>Key Takeaway</a:t>
            </a:r>
          </a:p>
        </p:txBody>
      </p:sp>
      <p:sp>
        <p:nvSpPr>
          <p:cNvPr id="2" name="Footer Placeholder 1"/>
          <p:cNvSpPr>
            <a:spLocks noGrp="1"/>
          </p:cNvSpPr>
          <p:nvPr>
            <p:ph type="ftr" sz="quarter" idx="11"/>
          </p:nvPr>
        </p:nvSpPr>
        <p:spPr/>
        <p:txBody>
          <a:bodyPr/>
          <a:lstStyle/>
          <a:p>
            <a:pPr>
              <a:defRPr/>
            </a:pPr>
            <a:r>
              <a:rPr lang="en-US" dirty="0">
                <a:solidFill>
                  <a:srgbClr val="000000">
                    <a:tint val="75000"/>
                  </a:srgbClr>
                </a:solidFill>
              </a:rPr>
              <a:t>© 2024 Amazon Web Services, Inc. or its Affiliates. All rights reserved.</a:t>
            </a:r>
          </a:p>
        </p:txBody>
      </p:sp>
      <p:sp>
        <p:nvSpPr>
          <p:cNvPr id="3" name="Slide Number Placeholder 2"/>
          <p:cNvSpPr>
            <a:spLocks noGrp="1"/>
          </p:cNvSpPr>
          <p:nvPr>
            <p:ph type="sldNum" sz="quarter" idx="10"/>
          </p:nvPr>
        </p:nvSpPr>
        <p:spPr/>
        <p:txBody>
          <a:bodyPr/>
          <a:lstStyle/>
          <a:p>
            <a:pPr>
              <a:defRPr/>
            </a:pPr>
            <a:fld id="{B6A95138-A96E-2F42-A959-2EFD44FE4AB7}" type="slidenum">
              <a:rPr lang="en-US" smtClean="0"/>
              <a:pPr>
                <a:defRPr/>
              </a:pPr>
              <a:t>37</a:t>
            </a:fld>
            <a:endParaRPr lang="en-US" dirty="0"/>
          </a:p>
        </p:txBody>
      </p:sp>
    </p:spTree>
    <p:custDataLst>
      <p:tags r:id="rId1"/>
    </p:custDataLst>
    <p:extLst>
      <p:ext uri="{BB962C8B-B14F-4D97-AF65-F5344CB8AC3E}">
        <p14:creationId xmlns:p14="http://schemas.microsoft.com/office/powerpoint/2010/main" val="72447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Title"/>
          <p:cNvSpPr>
            <a:spLocks noGrp="1"/>
          </p:cNvSpPr>
          <p:nvPr>
            <p:ph type="title"/>
          </p:nvPr>
        </p:nvSpPr>
        <p:spPr/>
        <p:txBody>
          <a:bodyPr>
            <a:noAutofit/>
          </a:bodyPr>
          <a:lstStyle/>
          <a:p>
            <a:r>
              <a:rPr lang="en-US" sz="3600" dirty="0"/>
              <a:t>A container is a standardized unit of software</a:t>
            </a:r>
          </a:p>
        </p:txBody>
      </p:sp>
      <p:pic>
        <p:nvPicPr>
          <p:cNvPr id="4100" name="ContainerInside">
            <a:extLst>
              <a:ext uri="{FF2B5EF4-FFF2-40B4-BE49-F238E27FC236}">
                <a16:creationId xmlns:a16="http://schemas.microsoft.com/office/drawing/2014/main" id="{1745FF0B-8DDF-444D-AC78-E1011D2BEF2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71870" y="1305659"/>
            <a:ext cx="8448261" cy="4790570"/>
          </a:xfrm>
          <a:prstGeom prst="rect">
            <a:avLst/>
          </a:prstGeom>
          <a:noFill/>
          <a:extLst>
            <a:ext uri="{909E8E84-426E-40DD-AFC4-6F175D3DCCD1}">
              <a14:hiddenFill xmlns:a14="http://schemas.microsoft.com/office/drawing/2010/main">
                <a:solidFill>
                  <a:srgbClr val="FFFFFF"/>
                </a:solidFill>
              </a14:hiddenFill>
            </a:ext>
          </a:extLst>
        </p:spPr>
      </p:pic>
      <p:sp>
        <p:nvSpPr>
          <p:cNvPr id="22" name="ContainerText">
            <a:extLst>
              <a:ext uri="{FF2B5EF4-FFF2-40B4-BE49-F238E27FC236}">
                <a16:creationId xmlns:a16="http://schemas.microsoft.com/office/drawing/2014/main" id="{BCF884C6-5DF0-451E-8813-E1285E05031C}"/>
              </a:ext>
            </a:extLst>
          </p:cNvPr>
          <p:cNvSpPr>
            <a:spLocks noChangeAspect="1"/>
          </p:cNvSpPr>
          <p:nvPr/>
        </p:nvSpPr>
        <p:spPr>
          <a:xfrm>
            <a:off x="3618098" y="2654506"/>
            <a:ext cx="4955804" cy="2410931"/>
          </a:xfrm>
          <a:prstGeom prst="rect">
            <a:avLst/>
          </a:prstGeom>
          <a:solidFill>
            <a:schemeClr val="bg1">
              <a:alpha val="98000"/>
            </a:schemeClr>
          </a:solidFill>
          <a:ln>
            <a:noFill/>
          </a:ln>
          <a:effectLst>
            <a:outerShdw blurRad="50800" dist="38100" dir="2700000" algn="tl" rotWithShape="0">
              <a:prstClr val="black">
                <a:alpha val="40000"/>
              </a:prstClr>
            </a:outerShdw>
          </a:effectLst>
          <a:scene3d>
            <a:camera prst="perspectiveBelow"/>
            <a:lightRig rig="threePt" dir="t"/>
          </a:scene3d>
          <a:sp3d z="450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3200" dirty="0">
                <a:solidFill>
                  <a:schemeClr val="tx1"/>
                </a:solidFill>
              </a:rPr>
              <a:t>Runtime engine</a:t>
            </a:r>
          </a:p>
          <a:p>
            <a:pPr marL="914400" lvl="1" indent="-457200">
              <a:buFont typeface="Arial" panose="020B0604020202020204" pitchFamily="34" charset="0"/>
              <a:buChar char="•"/>
            </a:pPr>
            <a:r>
              <a:rPr lang="en-US" sz="3200" dirty="0">
                <a:solidFill>
                  <a:schemeClr val="tx1"/>
                </a:solidFill>
              </a:rPr>
              <a:t>Application code</a:t>
            </a:r>
          </a:p>
          <a:p>
            <a:pPr marL="914400" lvl="1" indent="-457200">
              <a:buFont typeface="Arial" panose="020B0604020202020204" pitchFamily="34" charset="0"/>
              <a:buChar char="•"/>
            </a:pPr>
            <a:r>
              <a:rPr lang="en-US" sz="3200" dirty="0">
                <a:solidFill>
                  <a:schemeClr val="tx1"/>
                </a:solidFill>
              </a:rPr>
              <a:t>System tools</a:t>
            </a:r>
          </a:p>
          <a:p>
            <a:pPr marL="914400" lvl="1" indent="-457200">
              <a:buFont typeface="Arial" panose="020B0604020202020204" pitchFamily="34" charset="0"/>
              <a:buChar char="•"/>
            </a:pPr>
            <a:r>
              <a:rPr lang="en-US" sz="3200" dirty="0">
                <a:solidFill>
                  <a:schemeClr val="tx1"/>
                </a:solidFill>
              </a:rPr>
              <a:t>System libraries</a:t>
            </a:r>
            <a:endParaRPr lang="en-US" dirty="0">
              <a:solidFill>
                <a:schemeClr val="tx1"/>
              </a:solidFill>
            </a:endParaRPr>
          </a:p>
        </p:txBody>
      </p:sp>
      <p:sp>
        <p:nvSpPr>
          <p:cNvPr id="1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
        <p:nvSpPr>
          <p:cNvPr id="2" name="Slide Number Placeholder 1"/>
          <p:cNvSpPr>
            <a:spLocks noGrp="1"/>
          </p:cNvSpPr>
          <p:nvPr>
            <p:ph type="sldNum" sz="quarter" idx="12"/>
          </p:nvPr>
        </p:nvSpPr>
        <p:spPr/>
        <p:txBody>
          <a:bodyPr/>
          <a:lstStyle/>
          <a:p>
            <a:fld id="{9FC43BFD-8FF7-A343-A8A6-E2338FCE8046}" type="slidenum">
              <a:rPr lang="en-US" smtClean="0"/>
              <a:pPr/>
              <a:t>4</a:t>
            </a:fld>
            <a:endParaRPr lang="en-US" dirty="0"/>
          </a:p>
        </p:txBody>
      </p:sp>
    </p:spTree>
    <p:custDataLst>
      <p:tags r:id="rId1"/>
    </p:custDataLst>
    <p:extLst>
      <p:ext uri="{BB962C8B-B14F-4D97-AF65-F5344CB8AC3E}">
        <p14:creationId xmlns:p14="http://schemas.microsoft.com/office/powerpoint/2010/main" val="33562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Evolution of deployment models: </a:t>
            </a:r>
            <a:br>
              <a:rPr lang="en-US" sz="3600" dirty="0"/>
            </a:br>
            <a:r>
              <a:rPr lang="en-US" sz="3600" dirty="0"/>
              <a:t>Bare-metal servers</a:t>
            </a:r>
          </a:p>
        </p:txBody>
      </p:sp>
      <p:grpSp>
        <p:nvGrpSpPr>
          <p:cNvPr id="117" name="Bare-metal layers"/>
          <p:cNvGrpSpPr/>
          <p:nvPr/>
        </p:nvGrpSpPr>
        <p:grpSpPr>
          <a:xfrm>
            <a:off x="2025616" y="3534714"/>
            <a:ext cx="3873574" cy="2085852"/>
            <a:chOff x="145240" y="3306832"/>
            <a:chExt cx="2743201" cy="2085852"/>
          </a:xfrm>
        </p:grpSpPr>
        <p:sp>
          <p:nvSpPr>
            <p:cNvPr id="44" name="Host server"/>
            <p:cNvSpPr/>
            <p:nvPr/>
          </p:nvSpPr>
          <p:spPr>
            <a:xfrm>
              <a:off x="145240" y="4935484"/>
              <a:ext cx="27432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server</a:t>
              </a:r>
            </a:p>
          </p:txBody>
        </p:sp>
        <p:sp>
          <p:nvSpPr>
            <p:cNvPr id="38" name="Host OS"/>
            <p:cNvSpPr/>
            <p:nvPr/>
          </p:nvSpPr>
          <p:spPr>
            <a:xfrm>
              <a:off x="145240" y="4427822"/>
              <a:ext cx="27432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OS</a:t>
              </a:r>
            </a:p>
          </p:txBody>
        </p:sp>
        <p:sp>
          <p:nvSpPr>
            <p:cNvPr id="45" name="libraries"/>
            <p:cNvSpPr/>
            <p:nvPr/>
          </p:nvSpPr>
          <p:spPr>
            <a:xfrm>
              <a:off x="145240" y="3888075"/>
              <a:ext cx="2743201" cy="4572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Libraries</a:t>
              </a:r>
            </a:p>
          </p:txBody>
        </p:sp>
        <p:sp>
          <p:nvSpPr>
            <p:cNvPr id="46" name="applications"/>
            <p:cNvSpPr/>
            <p:nvPr/>
          </p:nvSpPr>
          <p:spPr>
            <a:xfrm>
              <a:off x="145240" y="3306832"/>
              <a:ext cx="2743200" cy="52969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Applications A, B, C</a:t>
              </a:r>
            </a:p>
          </p:txBody>
        </p:sp>
      </p:grpSp>
      <p:sp>
        <p:nvSpPr>
          <p:cNvPr id="6" name="Application callout">
            <a:extLst>
              <a:ext uri="{FF2B5EF4-FFF2-40B4-BE49-F238E27FC236}">
                <a16:creationId xmlns:a16="http://schemas.microsoft.com/office/drawing/2014/main" id="{6A52F351-6894-4F46-A38E-2F0109902CDE}"/>
              </a:ext>
            </a:extLst>
          </p:cNvPr>
          <p:cNvSpPr/>
          <p:nvPr/>
        </p:nvSpPr>
        <p:spPr>
          <a:xfrm>
            <a:off x="6674228" y="1856479"/>
            <a:ext cx="3184055" cy="1062782"/>
          </a:xfrm>
          <a:prstGeom prst="accentBorderCallout1">
            <a:avLst>
              <a:gd name="adj1" fmla="val 18750"/>
              <a:gd name="adj2" fmla="val -8333"/>
              <a:gd name="adj3" fmla="val 140741"/>
              <a:gd name="adj4" fmla="val -37798"/>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compete for server resources</a:t>
            </a:r>
          </a:p>
        </p:txBody>
      </p:sp>
      <p:sp>
        <p:nvSpPr>
          <p:cNvPr id="63" name="Library callout">
            <a:extLst>
              <a:ext uri="{FF2B5EF4-FFF2-40B4-BE49-F238E27FC236}">
                <a16:creationId xmlns:a16="http://schemas.microsoft.com/office/drawing/2014/main" id="{E83777A7-AE49-4040-8FE3-91F3BCA24F6A}"/>
              </a:ext>
            </a:extLst>
          </p:cNvPr>
          <p:cNvSpPr/>
          <p:nvPr/>
        </p:nvSpPr>
        <p:spPr>
          <a:xfrm>
            <a:off x="6675675" y="3412548"/>
            <a:ext cx="3184055" cy="1062782"/>
          </a:xfrm>
          <a:prstGeom prst="accentBorderCallout1">
            <a:avLst>
              <a:gd name="adj1" fmla="val 18750"/>
              <a:gd name="adj2" fmla="val -8333"/>
              <a:gd name="adj3" fmla="val 89419"/>
              <a:gd name="adj4" fmla="val -2268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versions must be shared across applications</a:t>
            </a:r>
          </a:p>
        </p:txBody>
      </p:sp>
      <p:sp>
        <p:nvSpPr>
          <p:cNvPr id="62" name="Hardware callout">
            <a:extLst>
              <a:ext uri="{FF2B5EF4-FFF2-40B4-BE49-F238E27FC236}">
                <a16:creationId xmlns:a16="http://schemas.microsoft.com/office/drawing/2014/main" id="{5FE7767D-C88E-42AD-B182-188A7A36A43B}"/>
              </a:ext>
            </a:extLst>
          </p:cNvPr>
          <p:cNvSpPr/>
          <p:nvPr/>
        </p:nvSpPr>
        <p:spPr>
          <a:xfrm>
            <a:off x="6675675" y="4804246"/>
            <a:ext cx="3184055" cy="1062782"/>
          </a:xfrm>
          <a:prstGeom prst="accentBorderCallout1">
            <a:avLst>
              <a:gd name="adj1" fmla="val 18750"/>
              <a:gd name="adj2" fmla="val -8333"/>
              <a:gd name="adj3" fmla="val 72816"/>
              <a:gd name="adj4" fmla="val -226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Inflexible hardware costs</a:t>
            </a:r>
          </a:p>
        </p:txBody>
      </p:sp>
      <p:sp>
        <p:nvSpPr>
          <p:cNvPr id="39"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
        <p:nvSpPr>
          <p:cNvPr id="4" name="Slide Number Placeholder 3"/>
          <p:cNvSpPr>
            <a:spLocks noGrp="1"/>
          </p:cNvSpPr>
          <p:nvPr>
            <p:ph type="sldNum" sz="quarter" idx="12"/>
          </p:nvPr>
        </p:nvSpPr>
        <p:spPr/>
        <p:txBody>
          <a:bodyPr/>
          <a:lstStyle/>
          <a:p>
            <a:fld id="{9FC43BFD-8FF7-A343-A8A6-E2338FCE8046}" type="slidenum">
              <a:rPr lang="en-US" smtClean="0"/>
              <a:pPr/>
              <a:t>5</a:t>
            </a:fld>
            <a:endParaRPr lang="en-US" dirty="0"/>
          </a:p>
        </p:txBody>
      </p:sp>
    </p:spTree>
    <p:custDataLst>
      <p:tags r:id="rId1"/>
    </p:custDataLst>
    <p:extLst>
      <p:ext uri="{BB962C8B-B14F-4D97-AF65-F5344CB8AC3E}">
        <p14:creationId xmlns:p14="http://schemas.microsoft.com/office/powerpoint/2010/main" val="456824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10814957" cy="1452518"/>
          </a:xfrm>
        </p:spPr>
        <p:txBody>
          <a:bodyPr>
            <a:normAutofit/>
          </a:bodyPr>
          <a:lstStyle/>
          <a:p>
            <a:r>
              <a:rPr lang="en-US" sz="3600" dirty="0"/>
              <a:t>Evolution of deployment models:</a:t>
            </a:r>
            <a:br>
              <a:rPr lang="en-US" sz="3600" dirty="0"/>
            </a:br>
            <a:r>
              <a:rPr lang="en-US" sz="3600" dirty="0"/>
              <a:t>VMs</a:t>
            </a:r>
          </a:p>
        </p:txBody>
      </p:sp>
      <p:grpSp>
        <p:nvGrpSpPr>
          <p:cNvPr id="9" name="VM layers"/>
          <p:cNvGrpSpPr/>
          <p:nvPr/>
        </p:nvGrpSpPr>
        <p:grpSpPr>
          <a:xfrm>
            <a:off x="3947160" y="2893377"/>
            <a:ext cx="4297680" cy="3393918"/>
            <a:chOff x="3434253" y="1896684"/>
            <a:chExt cx="4297680" cy="3393918"/>
          </a:xfrm>
        </p:grpSpPr>
        <p:sp>
          <p:nvSpPr>
            <p:cNvPr id="51" name="HostServer"/>
            <p:cNvSpPr/>
            <p:nvPr/>
          </p:nvSpPr>
          <p:spPr>
            <a:xfrm>
              <a:off x="3434253" y="4833402"/>
              <a:ext cx="429768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server</a:t>
              </a:r>
            </a:p>
          </p:txBody>
        </p:sp>
        <p:sp>
          <p:nvSpPr>
            <p:cNvPr id="50" name="HostOS"/>
            <p:cNvSpPr/>
            <p:nvPr/>
          </p:nvSpPr>
          <p:spPr>
            <a:xfrm>
              <a:off x="3434253" y="4325740"/>
              <a:ext cx="429768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OS</a:t>
              </a:r>
            </a:p>
          </p:txBody>
        </p:sp>
        <p:sp>
          <p:nvSpPr>
            <p:cNvPr id="52" name="VirtualizationPlatform"/>
            <p:cNvSpPr/>
            <p:nvPr/>
          </p:nvSpPr>
          <p:spPr>
            <a:xfrm>
              <a:off x="3434253" y="3818077"/>
              <a:ext cx="429768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Virtualization platform</a:t>
              </a:r>
            </a:p>
          </p:txBody>
        </p:sp>
        <p:grpSp>
          <p:nvGrpSpPr>
            <p:cNvPr id="8" name="Group 7"/>
            <p:cNvGrpSpPr/>
            <p:nvPr/>
          </p:nvGrpSpPr>
          <p:grpSpPr>
            <a:xfrm>
              <a:off x="3434254" y="1896684"/>
              <a:ext cx="1371600" cy="1900172"/>
              <a:chOff x="3434254" y="1896684"/>
              <a:chExt cx="1371600" cy="1900172"/>
            </a:xfrm>
          </p:grpSpPr>
          <p:sp>
            <p:nvSpPr>
              <p:cNvPr id="3" name="Rectangle 2"/>
              <p:cNvSpPr/>
              <p:nvPr/>
            </p:nvSpPr>
            <p:spPr>
              <a:xfrm>
                <a:off x="3434254" y="1896684"/>
                <a:ext cx="1371600" cy="19001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7" name="Rectangle 6"/>
              <p:cNvSpPr/>
              <p:nvPr/>
            </p:nvSpPr>
            <p:spPr>
              <a:xfrm>
                <a:off x="3479974" y="3231518"/>
                <a:ext cx="1280160" cy="457200"/>
              </a:xfrm>
              <a:prstGeom prst="rect">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Guest OS</a:t>
                </a:r>
              </a:p>
            </p:txBody>
          </p:sp>
          <p:sp>
            <p:nvSpPr>
              <p:cNvPr id="12" name="Rectangle 11"/>
              <p:cNvSpPr/>
              <p:nvPr/>
            </p:nvSpPr>
            <p:spPr>
              <a:xfrm>
                <a:off x="3479974" y="2741058"/>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Libraries</a:t>
                </a:r>
              </a:p>
            </p:txBody>
          </p:sp>
          <p:sp>
            <p:nvSpPr>
              <p:cNvPr id="15" name="Rectangle 14"/>
              <p:cNvSpPr/>
              <p:nvPr/>
            </p:nvSpPr>
            <p:spPr>
              <a:xfrm>
                <a:off x="3479974" y="2250598"/>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a:t>
                </a:r>
                <a:br>
                  <a:rPr lang="en-US" sz="1600" dirty="0">
                    <a:solidFill>
                      <a:schemeClr val="bg1"/>
                    </a:solidFill>
                    <a:ea typeface="Amazon Ember" panose="020B0603020204020204" pitchFamily="34" charset="0"/>
                    <a:cs typeface="Amazon Ember" panose="020B0603020204020204" pitchFamily="34" charset="0"/>
                  </a:rPr>
                </a:br>
                <a:r>
                  <a:rPr lang="en-US" sz="1600" dirty="0">
                    <a:solidFill>
                      <a:schemeClr val="bg1"/>
                    </a:solidFill>
                    <a:ea typeface="Amazon Ember" panose="020B0603020204020204" pitchFamily="34" charset="0"/>
                    <a:cs typeface="Amazon Ember" panose="020B0603020204020204" pitchFamily="34" charset="0"/>
                  </a:rPr>
                  <a:t> A</a:t>
                </a:r>
              </a:p>
            </p:txBody>
          </p:sp>
        </p:grpSp>
        <p:grpSp>
          <p:nvGrpSpPr>
            <p:cNvPr id="73" name="Group 72"/>
            <p:cNvGrpSpPr/>
            <p:nvPr/>
          </p:nvGrpSpPr>
          <p:grpSpPr>
            <a:xfrm>
              <a:off x="4897294" y="1896684"/>
              <a:ext cx="1371600" cy="1900172"/>
              <a:chOff x="3434254" y="1898438"/>
              <a:chExt cx="1371600" cy="1900172"/>
            </a:xfrm>
          </p:grpSpPr>
          <p:sp>
            <p:nvSpPr>
              <p:cNvPr id="74" name="Rectangle 73"/>
              <p:cNvSpPr/>
              <p:nvPr/>
            </p:nvSpPr>
            <p:spPr>
              <a:xfrm>
                <a:off x="3434254" y="1898438"/>
                <a:ext cx="1371600" cy="19001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75" name="Rectangle 74"/>
              <p:cNvSpPr/>
              <p:nvPr/>
            </p:nvSpPr>
            <p:spPr>
              <a:xfrm>
                <a:off x="3479974" y="3233272"/>
                <a:ext cx="1280160" cy="457200"/>
              </a:xfrm>
              <a:prstGeom prst="rect">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Guest OS</a:t>
                </a:r>
              </a:p>
            </p:txBody>
          </p:sp>
          <p:sp>
            <p:nvSpPr>
              <p:cNvPr id="76" name="Rectangle 75"/>
              <p:cNvSpPr/>
              <p:nvPr/>
            </p:nvSpPr>
            <p:spPr>
              <a:xfrm>
                <a:off x="3479974" y="2742812"/>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Libraries</a:t>
                </a:r>
              </a:p>
            </p:txBody>
          </p:sp>
          <p:sp>
            <p:nvSpPr>
              <p:cNvPr id="77" name="Rectangle 76"/>
              <p:cNvSpPr/>
              <p:nvPr/>
            </p:nvSpPr>
            <p:spPr>
              <a:xfrm>
                <a:off x="3479974" y="2252352"/>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a:t>
                </a:r>
                <a:br>
                  <a:rPr lang="en-US" sz="1600" dirty="0">
                    <a:solidFill>
                      <a:schemeClr val="bg1"/>
                    </a:solidFill>
                    <a:ea typeface="Amazon Ember" panose="020B0603020204020204" pitchFamily="34" charset="0"/>
                    <a:cs typeface="Amazon Ember" panose="020B0603020204020204" pitchFamily="34" charset="0"/>
                  </a:rPr>
                </a:br>
                <a:r>
                  <a:rPr lang="en-US" sz="1600" dirty="0">
                    <a:solidFill>
                      <a:schemeClr val="bg1"/>
                    </a:solidFill>
                    <a:ea typeface="Amazon Ember" panose="020B0603020204020204" pitchFamily="34" charset="0"/>
                    <a:cs typeface="Amazon Ember" panose="020B0603020204020204" pitchFamily="34" charset="0"/>
                  </a:rPr>
                  <a:t>B</a:t>
                </a:r>
              </a:p>
            </p:txBody>
          </p:sp>
        </p:grpSp>
        <p:grpSp>
          <p:nvGrpSpPr>
            <p:cNvPr id="78" name="Group 77"/>
            <p:cNvGrpSpPr/>
            <p:nvPr/>
          </p:nvGrpSpPr>
          <p:grpSpPr>
            <a:xfrm>
              <a:off x="6360333" y="1896684"/>
              <a:ext cx="1371600" cy="1900172"/>
              <a:chOff x="3434254" y="1887827"/>
              <a:chExt cx="1371600" cy="1900172"/>
            </a:xfrm>
          </p:grpSpPr>
          <p:sp>
            <p:nvSpPr>
              <p:cNvPr id="79" name="Rectangle 78"/>
              <p:cNvSpPr/>
              <p:nvPr/>
            </p:nvSpPr>
            <p:spPr>
              <a:xfrm>
                <a:off x="3434254" y="1887827"/>
                <a:ext cx="1371600" cy="19001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80" name="Rectangle 79"/>
              <p:cNvSpPr/>
              <p:nvPr/>
            </p:nvSpPr>
            <p:spPr>
              <a:xfrm>
                <a:off x="3479974" y="3222661"/>
                <a:ext cx="1280160" cy="457200"/>
              </a:xfrm>
              <a:prstGeom prst="rect">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Guest OS</a:t>
                </a:r>
              </a:p>
            </p:txBody>
          </p:sp>
          <p:sp>
            <p:nvSpPr>
              <p:cNvPr id="81" name="Rectangle 80"/>
              <p:cNvSpPr/>
              <p:nvPr/>
            </p:nvSpPr>
            <p:spPr>
              <a:xfrm>
                <a:off x="3479974" y="2732201"/>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Libraries</a:t>
                </a:r>
              </a:p>
            </p:txBody>
          </p:sp>
          <p:sp>
            <p:nvSpPr>
              <p:cNvPr id="82" name="Rectangle 81"/>
              <p:cNvSpPr/>
              <p:nvPr/>
            </p:nvSpPr>
            <p:spPr>
              <a:xfrm>
                <a:off x="3479974" y="2241741"/>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a:t>
                </a:r>
                <a:br>
                  <a:rPr lang="en-US" sz="1600" dirty="0">
                    <a:solidFill>
                      <a:schemeClr val="bg1"/>
                    </a:solidFill>
                    <a:ea typeface="Amazon Ember" panose="020B0603020204020204" pitchFamily="34" charset="0"/>
                    <a:cs typeface="Amazon Ember" panose="020B0603020204020204" pitchFamily="34" charset="0"/>
                  </a:rPr>
                </a:br>
                <a:r>
                  <a:rPr lang="en-US" sz="1600" dirty="0">
                    <a:solidFill>
                      <a:schemeClr val="bg1"/>
                    </a:solidFill>
                    <a:ea typeface="Amazon Ember" panose="020B0603020204020204" pitchFamily="34" charset="0"/>
                    <a:cs typeface="Amazon Ember" panose="020B0603020204020204" pitchFamily="34" charset="0"/>
                  </a:rPr>
                  <a:t> C</a:t>
                </a:r>
              </a:p>
            </p:txBody>
          </p:sp>
        </p:grpSp>
      </p:grpSp>
      <p:sp>
        <p:nvSpPr>
          <p:cNvPr id="36" name="applications callout">
            <a:extLst>
              <a:ext uri="{FF2B5EF4-FFF2-40B4-BE49-F238E27FC236}">
                <a16:creationId xmlns:a16="http://schemas.microsoft.com/office/drawing/2014/main" id="{46A84467-2908-4B77-8373-16B395CDD0D0}"/>
              </a:ext>
            </a:extLst>
          </p:cNvPr>
          <p:cNvSpPr/>
          <p:nvPr/>
        </p:nvSpPr>
        <p:spPr>
          <a:xfrm flipH="1">
            <a:off x="456649" y="2300815"/>
            <a:ext cx="2422605" cy="778301"/>
          </a:xfrm>
          <a:prstGeom prst="accentBorderCallout1">
            <a:avLst>
              <a:gd name="adj1" fmla="val 18750"/>
              <a:gd name="adj2" fmla="val -8333"/>
              <a:gd name="adj3" fmla="val 103005"/>
              <a:gd name="adj4" fmla="val -3679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Isolated applications</a:t>
            </a:r>
          </a:p>
        </p:txBody>
      </p:sp>
      <p:sp>
        <p:nvSpPr>
          <p:cNvPr id="43" name="libraries callout">
            <a:extLst>
              <a:ext uri="{FF2B5EF4-FFF2-40B4-BE49-F238E27FC236}">
                <a16:creationId xmlns:a16="http://schemas.microsoft.com/office/drawing/2014/main" id="{A3641899-6CD8-4C65-9A3B-21150918E3D5}"/>
              </a:ext>
            </a:extLst>
          </p:cNvPr>
          <p:cNvSpPr/>
          <p:nvPr/>
        </p:nvSpPr>
        <p:spPr>
          <a:xfrm flipH="1">
            <a:off x="456649" y="3266682"/>
            <a:ext cx="2422605" cy="778301"/>
          </a:xfrm>
          <a:prstGeom prst="accentBorderCallout1">
            <a:avLst>
              <a:gd name="adj1" fmla="val 18750"/>
              <a:gd name="adj2" fmla="val -8333"/>
              <a:gd name="adj3" fmla="val 103005"/>
              <a:gd name="adj4" fmla="val -36790"/>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Isolated libraries</a:t>
            </a:r>
          </a:p>
        </p:txBody>
      </p:sp>
      <p:sp>
        <p:nvSpPr>
          <p:cNvPr id="42" name="hardware callout">
            <a:extLst>
              <a:ext uri="{FF2B5EF4-FFF2-40B4-BE49-F238E27FC236}">
                <a16:creationId xmlns:a16="http://schemas.microsoft.com/office/drawing/2014/main" id="{552EB2C7-8317-4001-A030-1DCE8F833190}"/>
              </a:ext>
            </a:extLst>
          </p:cNvPr>
          <p:cNvSpPr/>
          <p:nvPr/>
        </p:nvSpPr>
        <p:spPr>
          <a:xfrm flipH="1">
            <a:off x="432584" y="5120717"/>
            <a:ext cx="2422606" cy="778301"/>
          </a:xfrm>
          <a:prstGeom prst="accentBorderCallout1">
            <a:avLst>
              <a:gd name="adj1" fmla="val 18750"/>
              <a:gd name="adj2" fmla="val -8333"/>
              <a:gd name="adj3" fmla="val 103005"/>
              <a:gd name="adj4" fmla="val -36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Better resource utilization</a:t>
            </a:r>
          </a:p>
        </p:txBody>
      </p:sp>
      <p:sp>
        <p:nvSpPr>
          <p:cNvPr id="40" name="OS callout">
            <a:extLst>
              <a:ext uri="{FF2B5EF4-FFF2-40B4-BE49-F238E27FC236}">
                <a16:creationId xmlns:a16="http://schemas.microsoft.com/office/drawing/2014/main" id="{6E7660DC-2FDC-408B-ACA7-F6F94A63B84A}"/>
              </a:ext>
            </a:extLst>
          </p:cNvPr>
          <p:cNvSpPr/>
          <p:nvPr/>
        </p:nvSpPr>
        <p:spPr>
          <a:xfrm>
            <a:off x="8809272" y="3811088"/>
            <a:ext cx="3184055" cy="1062782"/>
          </a:xfrm>
          <a:prstGeom prst="accentBorderCallout1">
            <a:avLst>
              <a:gd name="adj1" fmla="val 18750"/>
              <a:gd name="adj2" fmla="val -8333"/>
              <a:gd name="adj3" fmla="val 53194"/>
              <a:gd name="adj4" fmla="val -1663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More OS maintenance </a:t>
            </a:r>
          </a:p>
          <a:p>
            <a:pPr algn="ctr"/>
            <a:r>
              <a:rPr lang="en-US" dirty="0">
                <a:solidFill>
                  <a:schemeClr val="tx1"/>
                </a:solidFill>
              </a:rPr>
              <a:t>More server space for OS</a:t>
            </a:r>
          </a:p>
        </p:txBody>
      </p:sp>
      <p:sp>
        <p:nvSpPr>
          <p:cNvPr id="39"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
        <p:nvSpPr>
          <p:cNvPr id="4" name="Slide Number Placeholder 3"/>
          <p:cNvSpPr>
            <a:spLocks noGrp="1"/>
          </p:cNvSpPr>
          <p:nvPr>
            <p:ph type="sldNum" sz="quarter" idx="12"/>
          </p:nvPr>
        </p:nvSpPr>
        <p:spPr/>
        <p:txBody>
          <a:bodyPr/>
          <a:lstStyle/>
          <a:p>
            <a:fld id="{9FC43BFD-8FF7-A343-A8A6-E2338FCE8046}" type="slidenum">
              <a:rPr lang="en-US" smtClean="0"/>
              <a:pPr/>
              <a:t>6</a:t>
            </a:fld>
            <a:endParaRPr lang="en-US" dirty="0"/>
          </a:p>
        </p:txBody>
      </p:sp>
    </p:spTree>
    <p:custDataLst>
      <p:tags r:id="rId1"/>
    </p:custDataLst>
    <p:extLst>
      <p:ext uri="{BB962C8B-B14F-4D97-AF65-F5344CB8AC3E}">
        <p14:creationId xmlns:p14="http://schemas.microsoft.com/office/powerpoint/2010/main" val="263254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Evolution of deployment models: Containers</a:t>
            </a:r>
          </a:p>
        </p:txBody>
      </p:sp>
      <p:sp>
        <p:nvSpPr>
          <p:cNvPr id="99" name="HostServer"/>
          <p:cNvSpPr/>
          <p:nvPr/>
        </p:nvSpPr>
        <p:spPr>
          <a:xfrm>
            <a:off x="5773553" y="5268636"/>
            <a:ext cx="420624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server</a:t>
            </a:r>
          </a:p>
        </p:txBody>
      </p:sp>
      <p:sp>
        <p:nvSpPr>
          <p:cNvPr id="98" name="HostOS"/>
          <p:cNvSpPr/>
          <p:nvPr/>
        </p:nvSpPr>
        <p:spPr>
          <a:xfrm>
            <a:off x="5773553" y="4793058"/>
            <a:ext cx="420624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Host OS</a:t>
            </a:r>
          </a:p>
        </p:txBody>
      </p:sp>
      <p:sp>
        <p:nvSpPr>
          <p:cNvPr id="100" name="ContainerizationPlatform"/>
          <p:cNvSpPr/>
          <p:nvPr/>
        </p:nvSpPr>
        <p:spPr>
          <a:xfrm>
            <a:off x="5773553" y="4296213"/>
            <a:ext cx="4206240" cy="4572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Containerization platform</a:t>
            </a:r>
          </a:p>
        </p:txBody>
      </p:sp>
      <p:sp>
        <p:nvSpPr>
          <p:cNvPr id="114" name="SharedLibraries"/>
          <p:cNvSpPr/>
          <p:nvPr/>
        </p:nvSpPr>
        <p:spPr>
          <a:xfrm>
            <a:off x="5773553" y="3789888"/>
            <a:ext cx="4206239" cy="468762"/>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Shared libraries</a:t>
            </a:r>
          </a:p>
        </p:txBody>
      </p:sp>
      <p:grpSp>
        <p:nvGrpSpPr>
          <p:cNvPr id="13" name="ContainerA"/>
          <p:cNvGrpSpPr/>
          <p:nvPr/>
        </p:nvGrpSpPr>
        <p:grpSpPr>
          <a:xfrm>
            <a:off x="5773554" y="2237198"/>
            <a:ext cx="1371600" cy="1503262"/>
            <a:chOff x="7864726" y="1849009"/>
            <a:chExt cx="1371600" cy="1503262"/>
          </a:xfrm>
        </p:grpSpPr>
        <p:sp>
          <p:nvSpPr>
            <p:cNvPr id="113" name="ContainerA"/>
            <p:cNvSpPr/>
            <p:nvPr/>
          </p:nvSpPr>
          <p:spPr>
            <a:xfrm>
              <a:off x="7864726" y="1849009"/>
              <a:ext cx="1371600" cy="15032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116" name="ApplicationsA"/>
            <p:cNvSpPr/>
            <p:nvPr/>
          </p:nvSpPr>
          <p:spPr>
            <a:xfrm>
              <a:off x="7901302" y="2252352"/>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a:t>
              </a:r>
              <a:br>
                <a:rPr lang="en-US" sz="1600" dirty="0">
                  <a:solidFill>
                    <a:schemeClr val="bg1"/>
                  </a:solidFill>
                  <a:ea typeface="Amazon Ember" panose="020B0603020204020204" pitchFamily="34" charset="0"/>
                  <a:cs typeface="Amazon Ember" panose="020B0603020204020204" pitchFamily="34" charset="0"/>
                </a:rPr>
              </a:br>
              <a:r>
                <a:rPr lang="en-US" sz="1600" dirty="0">
                  <a:solidFill>
                    <a:schemeClr val="bg1"/>
                  </a:solidFill>
                  <a:ea typeface="Amazon Ember" panose="020B0603020204020204" pitchFamily="34" charset="0"/>
                  <a:cs typeface="Amazon Ember" panose="020B0603020204020204" pitchFamily="34" charset="0"/>
                </a:rPr>
                <a:t> A</a:t>
              </a:r>
            </a:p>
          </p:txBody>
        </p:sp>
      </p:grpSp>
      <p:sp>
        <p:nvSpPr>
          <p:cNvPr id="115" name="BinsA"/>
          <p:cNvSpPr/>
          <p:nvPr/>
        </p:nvSpPr>
        <p:spPr>
          <a:xfrm>
            <a:off x="5819274" y="3151129"/>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Bins/libs</a:t>
            </a:r>
          </a:p>
        </p:txBody>
      </p:sp>
      <p:sp>
        <p:nvSpPr>
          <p:cNvPr id="109" name="ContainerB"/>
          <p:cNvSpPr/>
          <p:nvPr/>
        </p:nvSpPr>
        <p:spPr>
          <a:xfrm>
            <a:off x="7190874" y="2237198"/>
            <a:ext cx="1371600" cy="15032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26" name="BinsB">
            <a:extLst>
              <a:ext uri="{FF2B5EF4-FFF2-40B4-BE49-F238E27FC236}">
                <a16:creationId xmlns:a16="http://schemas.microsoft.com/office/drawing/2014/main" id="{202DB5D6-E3EC-4F68-BFE0-0C5DE59EA825}"/>
              </a:ext>
            </a:extLst>
          </p:cNvPr>
          <p:cNvSpPr/>
          <p:nvPr/>
        </p:nvSpPr>
        <p:spPr>
          <a:xfrm>
            <a:off x="7236594" y="3151129"/>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Bins/libs</a:t>
            </a:r>
          </a:p>
        </p:txBody>
      </p:sp>
      <p:sp>
        <p:nvSpPr>
          <p:cNvPr id="112" name="ApplicationsB"/>
          <p:cNvSpPr/>
          <p:nvPr/>
        </p:nvSpPr>
        <p:spPr>
          <a:xfrm>
            <a:off x="7236594" y="2640541"/>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 B</a:t>
            </a:r>
          </a:p>
        </p:txBody>
      </p:sp>
      <p:sp>
        <p:nvSpPr>
          <p:cNvPr id="105" name="ContainerC"/>
          <p:cNvSpPr/>
          <p:nvPr/>
        </p:nvSpPr>
        <p:spPr>
          <a:xfrm>
            <a:off x="8608193" y="2237199"/>
            <a:ext cx="1371600" cy="15032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107" name="BinsC"/>
          <p:cNvSpPr/>
          <p:nvPr/>
        </p:nvSpPr>
        <p:spPr>
          <a:xfrm>
            <a:off x="8653913" y="3151129"/>
            <a:ext cx="1280160" cy="457200"/>
          </a:xfrm>
          <a:prstGeom prst="rec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Bins/libs</a:t>
            </a:r>
          </a:p>
        </p:txBody>
      </p:sp>
      <p:sp>
        <p:nvSpPr>
          <p:cNvPr id="108" name="ApplicationsC"/>
          <p:cNvSpPr/>
          <p:nvPr/>
        </p:nvSpPr>
        <p:spPr>
          <a:xfrm>
            <a:off x="8653913" y="2640541"/>
            <a:ext cx="1280160" cy="457200"/>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ea typeface="Amazon Ember" panose="020B0603020204020204" pitchFamily="34" charset="0"/>
                <a:cs typeface="Amazon Ember" panose="020B0603020204020204" pitchFamily="34" charset="0"/>
              </a:rPr>
              <a:t>Application C</a:t>
            </a:r>
          </a:p>
        </p:txBody>
      </p:sp>
      <p:sp>
        <p:nvSpPr>
          <p:cNvPr id="64" name="Callout: Better resource util">
            <a:extLst>
              <a:ext uri="{FF2B5EF4-FFF2-40B4-BE49-F238E27FC236}">
                <a16:creationId xmlns:a16="http://schemas.microsoft.com/office/drawing/2014/main" id="{165807BD-3D5C-4083-9419-8E232BD9432B}"/>
              </a:ext>
            </a:extLst>
          </p:cNvPr>
          <p:cNvSpPr/>
          <p:nvPr/>
        </p:nvSpPr>
        <p:spPr>
          <a:xfrm flipH="1">
            <a:off x="2325869" y="5672686"/>
            <a:ext cx="2422606" cy="778301"/>
          </a:xfrm>
          <a:prstGeom prst="accentBorderCallout1">
            <a:avLst>
              <a:gd name="adj1" fmla="val 18750"/>
              <a:gd name="adj2" fmla="val -8333"/>
              <a:gd name="adj3" fmla="val -20269"/>
              <a:gd name="adj4" fmla="val -32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Better resource utilization</a:t>
            </a:r>
          </a:p>
        </p:txBody>
      </p:sp>
      <p:sp>
        <p:nvSpPr>
          <p:cNvPr id="62" name="Callout: shared kernel">
            <a:extLst>
              <a:ext uri="{FF2B5EF4-FFF2-40B4-BE49-F238E27FC236}">
                <a16:creationId xmlns:a16="http://schemas.microsoft.com/office/drawing/2014/main" id="{0CE35224-929B-461D-9695-9F637C4A103C}"/>
              </a:ext>
            </a:extLst>
          </p:cNvPr>
          <p:cNvSpPr/>
          <p:nvPr/>
        </p:nvSpPr>
        <p:spPr>
          <a:xfrm flipH="1">
            <a:off x="2325869" y="4613877"/>
            <a:ext cx="2422606" cy="778301"/>
          </a:xfrm>
          <a:prstGeom prst="accentBorderCallout1">
            <a:avLst>
              <a:gd name="adj1" fmla="val 18750"/>
              <a:gd name="adj2" fmla="val -8333"/>
              <a:gd name="adj3" fmla="val -22726"/>
              <a:gd name="adj4" fmla="val -37452"/>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OS kernel</a:t>
            </a:r>
          </a:p>
        </p:txBody>
      </p:sp>
      <p:sp>
        <p:nvSpPr>
          <p:cNvPr id="63" name="Callout: isolated libraries">
            <a:extLst>
              <a:ext uri="{FF2B5EF4-FFF2-40B4-BE49-F238E27FC236}">
                <a16:creationId xmlns:a16="http://schemas.microsoft.com/office/drawing/2014/main" id="{A444CC9F-BF74-4A0B-84B1-4FA39B5950A4}"/>
              </a:ext>
            </a:extLst>
          </p:cNvPr>
          <p:cNvSpPr/>
          <p:nvPr/>
        </p:nvSpPr>
        <p:spPr>
          <a:xfrm flipH="1">
            <a:off x="2325870" y="3494538"/>
            <a:ext cx="2422605" cy="778301"/>
          </a:xfrm>
          <a:prstGeom prst="accentBorderCallout1">
            <a:avLst>
              <a:gd name="adj1" fmla="val 18750"/>
              <a:gd name="adj2" fmla="val -8333"/>
              <a:gd name="adj3" fmla="val 18300"/>
              <a:gd name="adj4" fmla="val -33950"/>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or isolated libraries</a:t>
            </a:r>
          </a:p>
        </p:txBody>
      </p:sp>
      <p:sp>
        <p:nvSpPr>
          <p:cNvPr id="54" name="Callout: Portable">
            <a:extLst>
              <a:ext uri="{FF2B5EF4-FFF2-40B4-BE49-F238E27FC236}">
                <a16:creationId xmlns:a16="http://schemas.microsoft.com/office/drawing/2014/main" id="{F2D4D16F-A9BF-4433-A75F-C28BB6FBFC36}"/>
              </a:ext>
            </a:extLst>
          </p:cNvPr>
          <p:cNvSpPr/>
          <p:nvPr/>
        </p:nvSpPr>
        <p:spPr>
          <a:xfrm flipH="1">
            <a:off x="733690" y="2306873"/>
            <a:ext cx="4014785" cy="889572"/>
          </a:xfrm>
          <a:prstGeom prst="accentBorderCallout1">
            <a:avLst>
              <a:gd name="adj1" fmla="val 20553"/>
              <a:gd name="adj2" fmla="val -5136"/>
              <a:gd name="adj3" fmla="val 82193"/>
              <a:gd name="adj4" fmla="val -20769"/>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Highly portable ;</a:t>
            </a:r>
            <a:br>
              <a:rPr lang="en-US" dirty="0"/>
            </a:br>
            <a:r>
              <a:rPr lang="en-US" dirty="0"/>
              <a:t>applications run identically across environments</a:t>
            </a:r>
          </a:p>
        </p:txBody>
      </p:sp>
      <p:sp>
        <p:nvSpPr>
          <p:cNvPr id="65" name="Callout:lightweight">
            <a:extLst>
              <a:ext uri="{FF2B5EF4-FFF2-40B4-BE49-F238E27FC236}">
                <a16:creationId xmlns:a16="http://schemas.microsoft.com/office/drawing/2014/main" id="{4A60B680-5F69-440F-B8A7-33C5B564152A}"/>
              </a:ext>
            </a:extLst>
          </p:cNvPr>
          <p:cNvSpPr/>
          <p:nvPr/>
        </p:nvSpPr>
        <p:spPr>
          <a:xfrm flipH="1">
            <a:off x="2325869" y="1324627"/>
            <a:ext cx="2422606" cy="778301"/>
          </a:xfrm>
          <a:prstGeom prst="accentBorderCallout1">
            <a:avLst>
              <a:gd name="adj1" fmla="val 18750"/>
              <a:gd name="adj2" fmla="val -8333"/>
              <a:gd name="adj3" fmla="val 103005"/>
              <a:gd name="adj4" fmla="val -3679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Lightweight, efficient, and fast</a:t>
            </a:r>
          </a:p>
        </p:txBody>
      </p:sp>
      <p:sp>
        <p:nvSpPr>
          <p:cNvPr id="4" name="Slide Number Placeholder 3"/>
          <p:cNvSpPr>
            <a:spLocks noGrp="1"/>
          </p:cNvSpPr>
          <p:nvPr>
            <p:ph type="sldNum" sz="quarter" idx="12"/>
          </p:nvPr>
        </p:nvSpPr>
        <p:spPr/>
        <p:txBody>
          <a:bodyPr/>
          <a:lstStyle/>
          <a:p>
            <a:fld id="{9FC43BFD-8FF7-A343-A8A6-E2338FCE8046}" type="slidenum">
              <a:rPr lang="en-US" smtClean="0"/>
              <a:pPr/>
              <a:t>7</a:t>
            </a:fld>
            <a:endParaRPr lang="en-US" dirty="0"/>
          </a:p>
        </p:txBody>
      </p:sp>
      <p:sp>
        <p:nvSpPr>
          <p:cNvPr id="5" name="Footer Placeholder 4">
            <a:extLst>
              <a:ext uri="{FF2B5EF4-FFF2-40B4-BE49-F238E27FC236}">
                <a16:creationId xmlns:a16="http://schemas.microsoft.com/office/drawing/2014/main" id="{99F217C3-7C64-4E6E-A8D3-DB8FD02945A9}"/>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17133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Benefits of using containers</a:t>
            </a:r>
          </a:p>
        </p:txBody>
      </p:sp>
      <p:sp>
        <p:nvSpPr>
          <p:cNvPr id="7" name="TextBox 6"/>
          <p:cNvSpPr txBox="1"/>
          <p:nvPr/>
        </p:nvSpPr>
        <p:spPr>
          <a:xfrm>
            <a:off x="2086735" y="1768160"/>
            <a:ext cx="5926420" cy="523220"/>
          </a:xfrm>
          <a:prstGeom prst="rect">
            <a:avLst/>
          </a:prstGeom>
          <a:noFill/>
        </p:spPr>
        <p:txBody>
          <a:bodyPr wrap="square" rtlCol="0">
            <a:spAutoFit/>
          </a:bodyPr>
          <a:lstStyle>
            <a:defPPr>
              <a:defRPr lang="en-US"/>
            </a:defPPr>
            <a:lvl1pPr algn="ctr">
              <a:defRPr sz="24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l"/>
            <a:r>
              <a:rPr lang="en-US" sz="2800" dirty="0">
                <a:solidFill>
                  <a:schemeClr val="tx2">
                    <a:lumMod val="75000"/>
                  </a:schemeClr>
                </a:solidFill>
                <a:latin typeface="Amazon Ember" panose="02000000000000000000" pitchFamily="2" charset="0"/>
                <a:ea typeface="Amazon Ember" panose="02000000000000000000" pitchFamily="2" charset="0"/>
              </a:rPr>
              <a:t>Containers:</a:t>
            </a:r>
            <a:endParaRPr lang="en-US" sz="2800" b="0" dirty="0">
              <a:latin typeface="Amazon Ember" panose="02000000000000000000" pitchFamily="2" charset="0"/>
              <a:ea typeface="Amazon Ember" panose="02000000000000000000" pitchFamily="2" charset="0"/>
            </a:endParaRPr>
          </a:p>
        </p:txBody>
      </p:sp>
      <p:graphicFrame>
        <p:nvGraphicFramePr>
          <p:cNvPr id="3" name="Diagram 2"/>
          <p:cNvGraphicFramePr/>
          <p:nvPr/>
        </p:nvGraphicFramePr>
        <p:xfrm>
          <a:off x="4064000" y="1289291"/>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FD9A31FA-0AFD-1146-8C82-7587F57E4A00}"/>
              </a:ext>
            </a:extLst>
          </p:cNvPr>
          <p:cNvSpPr txBox="1"/>
          <p:nvPr/>
        </p:nvSpPr>
        <p:spPr>
          <a:xfrm>
            <a:off x="1490879" y="299745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1</a:t>
            </a:r>
          </a:p>
        </p:txBody>
      </p:sp>
      <p:sp>
        <p:nvSpPr>
          <p:cNvPr id="13" name="TextBox 12">
            <a:extLst>
              <a:ext uri="{FF2B5EF4-FFF2-40B4-BE49-F238E27FC236}">
                <a16:creationId xmlns:a16="http://schemas.microsoft.com/office/drawing/2014/main" id="{00A6CB2A-9937-4C48-B93F-176C76D30DE7}"/>
              </a:ext>
            </a:extLst>
          </p:cNvPr>
          <p:cNvSpPr txBox="1"/>
          <p:nvPr/>
        </p:nvSpPr>
        <p:spPr>
          <a:xfrm>
            <a:off x="2742967" y="299745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2</a:t>
            </a:r>
          </a:p>
        </p:txBody>
      </p:sp>
      <p:sp>
        <p:nvSpPr>
          <p:cNvPr id="14" name="TextBox 13">
            <a:extLst>
              <a:ext uri="{FF2B5EF4-FFF2-40B4-BE49-F238E27FC236}">
                <a16:creationId xmlns:a16="http://schemas.microsoft.com/office/drawing/2014/main" id="{95CC9D44-6A79-A94C-9F4E-FDE3ACB1B4DD}"/>
              </a:ext>
            </a:extLst>
          </p:cNvPr>
          <p:cNvSpPr txBox="1"/>
          <p:nvPr/>
        </p:nvSpPr>
        <p:spPr>
          <a:xfrm>
            <a:off x="4019213" y="2997454"/>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3</a:t>
            </a:r>
          </a:p>
        </p:txBody>
      </p:sp>
      <p:pic>
        <p:nvPicPr>
          <p:cNvPr id="15" name="Graphic 13">
            <a:extLst>
              <a:ext uri="{FF2B5EF4-FFF2-40B4-BE49-F238E27FC236}">
                <a16:creationId xmlns:a16="http://schemas.microsoft.com/office/drawing/2014/main" id="{8ED914EA-8278-5449-B046-F8859FA60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749" y="2357003"/>
            <a:ext cx="737072" cy="737072"/>
          </a:xfrm>
          <a:prstGeom prst="rect">
            <a:avLst/>
          </a:prstGeom>
        </p:spPr>
      </p:pic>
      <p:pic>
        <p:nvPicPr>
          <p:cNvPr id="16" name="Graphic 16">
            <a:extLst>
              <a:ext uri="{FF2B5EF4-FFF2-40B4-BE49-F238E27FC236}">
                <a16:creationId xmlns:a16="http://schemas.microsoft.com/office/drawing/2014/main" id="{3A1CF595-C049-5A4C-B708-65659851F7F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69837" y="2357003"/>
            <a:ext cx="737072" cy="737072"/>
          </a:xfrm>
          <a:prstGeom prst="rect">
            <a:avLst/>
          </a:prstGeom>
        </p:spPr>
      </p:pic>
      <p:pic>
        <p:nvPicPr>
          <p:cNvPr id="17" name="Graphic 18">
            <a:extLst>
              <a:ext uri="{FF2B5EF4-FFF2-40B4-BE49-F238E27FC236}">
                <a16:creationId xmlns:a16="http://schemas.microsoft.com/office/drawing/2014/main" id="{819268F7-3C5B-9F40-BFF1-747EC385C4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6083" y="2357003"/>
            <a:ext cx="737072" cy="737072"/>
          </a:xfrm>
          <a:prstGeom prst="rect">
            <a:avLst/>
          </a:prstGeom>
        </p:spPr>
      </p:pic>
      <p:sp>
        <p:nvSpPr>
          <p:cNvPr id="2" name="Slide Number Placeholder 1"/>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8</a:t>
            </a:fld>
            <a:endParaRPr lang="en-US" dirty="0">
              <a:solidFill>
                <a:srgbClr val="000000">
                  <a:tint val="75000"/>
                </a:srgbClr>
              </a:solidFill>
            </a:endParaRPr>
          </a:p>
        </p:txBody>
      </p:sp>
      <p:sp>
        <p:nvSpPr>
          <p:cNvPr id="4" name="Footer Placeholder 4">
            <a:extLst>
              <a:ext uri="{FF2B5EF4-FFF2-40B4-BE49-F238E27FC236}">
                <a16:creationId xmlns:a16="http://schemas.microsoft.com/office/drawing/2014/main" id="{246053BE-BA4F-5A75-21FA-B3826085DA17}"/>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26643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74090"/>
            <a:ext cx="10515600" cy="1325563"/>
          </a:xfrm>
        </p:spPr>
        <p:txBody>
          <a:bodyPr>
            <a:noAutofit/>
          </a:bodyPr>
          <a:lstStyle/>
          <a:p>
            <a:r>
              <a:rPr lang="en-US" b="1" dirty="0"/>
              <a:t>Docker</a:t>
            </a:r>
          </a:p>
        </p:txBody>
      </p:sp>
      <p:sp>
        <p:nvSpPr>
          <p:cNvPr id="3" name="Content Placeholder 2">
            <a:extLst>
              <a:ext uri="{FF2B5EF4-FFF2-40B4-BE49-F238E27FC236}">
                <a16:creationId xmlns:a16="http://schemas.microsoft.com/office/drawing/2014/main" id="{F593F173-19C3-1742-BFBA-93800C451ED9}"/>
              </a:ext>
            </a:extLst>
          </p:cNvPr>
          <p:cNvSpPr>
            <a:spLocks noGrp="1"/>
          </p:cNvSpPr>
          <p:nvPr>
            <p:ph idx="1"/>
          </p:nvPr>
        </p:nvSpPr>
        <p:spPr>
          <a:xfrm>
            <a:off x="419100" y="1528175"/>
            <a:ext cx="5912689" cy="4648788"/>
          </a:xfrm>
        </p:spPr>
        <p:txBody>
          <a:bodyPr/>
          <a:lstStyle/>
          <a:p>
            <a:pPr marL="0" indent="0">
              <a:lnSpc>
                <a:spcPct val="100000"/>
              </a:lnSpc>
              <a:spcBef>
                <a:spcPts val="600"/>
              </a:spcBef>
              <a:spcAft>
                <a:spcPts val="600"/>
              </a:spcAft>
              <a:buNone/>
            </a:pPr>
            <a:r>
              <a:rPr lang="en-US" sz="3200" b="1" dirty="0">
                <a:solidFill>
                  <a:schemeClr val="tx2">
                    <a:lumMod val="75000"/>
                  </a:schemeClr>
                </a:solidFill>
              </a:rPr>
              <a:t>Docker </a:t>
            </a:r>
            <a:r>
              <a:rPr lang="en-US" sz="3200" dirty="0"/>
              <a:t>is:</a:t>
            </a:r>
          </a:p>
          <a:p>
            <a:pPr>
              <a:lnSpc>
                <a:spcPct val="100000"/>
              </a:lnSpc>
              <a:spcBef>
                <a:spcPts val="600"/>
              </a:spcBef>
              <a:spcAft>
                <a:spcPts val="600"/>
              </a:spcAft>
            </a:pPr>
            <a:r>
              <a:rPr lang="en-US" dirty="0"/>
              <a:t>A software platform that allows you to build, test, and deploy applications quickly.</a:t>
            </a:r>
          </a:p>
          <a:p>
            <a:pPr>
              <a:lnSpc>
                <a:spcPct val="100000"/>
              </a:lnSpc>
              <a:spcBef>
                <a:spcPts val="600"/>
              </a:spcBef>
              <a:spcAft>
                <a:spcPts val="600"/>
              </a:spcAft>
            </a:pPr>
            <a:r>
              <a:rPr lang="en-US" dirty="0"/>
              <a:t>Used to package software into standardized units called </a:t>
            </a:r>
            <a:r>
              <a:rPr lang="en-US" b="1" i="1" dirty="0">
                <a:solidFill>
                  <a:schemeClr val="tx2">
                    <a:lumMod val="75000"/>
                  </a:schemeClr>
                </a:solidFill>
              </a:rPr>
              <a:t>containers.</a:t>
            </a:r>
          </a:p>
          <a:p>
            <a:pPr marL="0" indent="0">
              <a:lnSpc>
                <a:spcPct val="100000"/>
              </a:lnSpc>
              <a:spcBef>
                <a:spcPts val="600"/>
              </a:spcBef>
              <a:spcAft>
                <a:spcPts val="600"/>
              </a:spcAft>
              <a:buNone/>
            </a:pPr>
            <a:endParaRPr lang="en-US" sz="2400" dirty="0"/>
          </a:p>
        </p:txBody>
      </p:sp>
      <p:graphicFrame>
        <p:nvGraphicFramePr>
          <p:cNvPr id="4" name="Diagram 3"/>
          <p:cNvGraphicFramePr/>
          <p:nvPr>
            <p:extLst>
              <p:ext uri="{D42A27DB-BD31-4B8C-83A1-F6EECF244321}">
                <p14:modId xmlns:p14="http://schemas.microsoft.com/office/powerpoint/2010/main" val="2274932735"/>
              </p:ext>
            </p:extLst>
          </p:nvPr>
        </p:nvGraphicFramePr>
        <p:xfrm>
          <a:off x="6300121" y="1223140"/>
          <a:ext cx="5693434" cy="46101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D9A31FA-0AFD-1146-8C82-7587F57E4A00}"/>
              </a:ext>
            </a:extLst>
          </p:cNvPr>
          <p:cNvSpPr txBox="1"/>
          <p:nvPr/>
        </p:nvSpPr>
        <p:spPr>
          <a:xfrm>
            <a:off x="840260" y="5997236"/>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1</a:t>
            </a:r>
          </a:p>
        </p:txBody>
      </p:sp>
      <p:sp>
        <p:nvSpPr>
          <p:cNvPr id="6" name="TextBox 5">
            <a:extLst>
              <a:ext uri="{FF2B5EF4-FFF2-40B4-BE49-F238E27FC236}">
                <a16:creationId xmlns:a16="http://schemas.microsoft.com/office/drawing/2014/main" id="{00A6CB2A-9937-4C48-B93F-176C76D30DE7}"/>
              </a:ext>
            </a:extLst>
          </p:cNvPr>
          <p:cNvSpPr txBox="1"/>
          <p:nvPr/>
        </p:nvSpPr>
        <p:spPr>
          <a:xfrm>
            <a:off x="2092348" y="5997236"/>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2</a:t>
            </a:r>
          </a:p>
        </p:txBody>
      </p:sp>
      <p:sp>
        <p:nvSpPr>
          <p:cNvPr id="7" name="TextBox 6">
            <a:extLst>
              <a:ext uri="{FF2B5EF4-FFF2-40B4-BE49-F238E27FC236}">
                <a16:creationId xmlns:a16="http://schemas.microsoft.com/office/drawing/2014/main" id="{95CC9D44-6A79-A94C-9F4E-FDE3ACB1B4DD}"/>
              </a:ext>
            </a:extLst>
          </p:cNvPr>
          <p:cNvSpPr txBox="1"/>
          <p:nvPr/>
        </p:nvSpPr>
        <p:spPr>
          <a:xfrm>
            <a:off x="3368594" y="5997236"/>
            <a:ext cx="1513305" cy="338554"/>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Container 3</a:t>
            </a:r>
          </a:p>
        </p:txBody>
      </p:sp>
      <p:pic>
        <p:nvPicPr>
          <p:cNvPr id="8" name="Graphic 13">
            <a:extLst>
              <a:ext uri="{FF2B5EF4-FFF2-40B4-BE49-F238E27FC236}">
                <a16:creationId xmlns:a16="http://schemas.microsoft.com/office/drawing/2014/main" id="{8ED914EA-8278-5449-B046-F8859FA607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7130" y="5356785"/>
            <a:ext cx="737072" cy="737072"/>
          </a:xfrm>
          <a:prstGeom prst="rect">
            <a:avLst/>
          </a:prstGeom>
        </p:spPr>
      </p:pic>
      <p:pic>
        <p:nvPicPr>
          <p:cNvPr id="9" name="Graphic 16">
            <a:extLst>
              <a:ext uri="{FF2B5EF4-FFF2-40B4-BE49-F238E27FC236}">
                <a16:creationId xmlns:a16="http://schemas.microsoft.com/office/drawing/2014/main" id="{3A1CF595-C049-5A4C-B708-65659851F7F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19218" y="5356785"/>
            <a:ext cx="737072" cy="737072"/>
          </a:xfrm>
          <a:prstGeom prst="rect">
            <a:avLst/>
          </a:prstGeom>
        </p:spPr>
      </p:pic>
      <p:pic>
        <p:nvPicPr>
          <p:cNvPr id="10" name="Graphic 18">
            <a:extLst>
              <a:ext uri="{FF2B5EF4-FFF2-40B4-BE49-F238E27FC236}">
                <a16:creationId xmlns:a16="http://schemas.microsoft.com/office/drawing/2014/main" id="{819268F7-3C5B-9F40-BFF1-747EC385C4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95464" y="5356785"/>
            <a:ext cx="737072" cy="737072"/>
          </a:xfrm>
          <a:prstGeom prst="rect">
            <a:avLst/>
          </a:prstGeom>
        </p:spPr>
      </p:pic>
      <p:sp>
        <p:nvSpPr>
          <p:cNvPr id="12" name="Slide Number Placeholder 11"/>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9</a:t>
            </a:fld>
            <a:endParaRPr lang="en-US" dirty="0">
              <a:solidFill>
                <a:srgbClr val="000000">
                  <a:tint val="75000"/>
                </a:srgbClr>
              </a:solidFill>
            </a:endParaRPr>
          </a:p>
        </p:txBody>
      </p:sp>
      <p:sp>
        <p:nvSpPr>
          <p:cNvPr id="13" name="Footer Placeholder 4">
            <a:extLst>
              <a:ext uri="{FF2B5EF4-FFF2-40B4-BE49-F238E27FC236}">
                <a16:creationId xmlns:a16="http://schemas.microsoft.com/office/drawing/2014/main" id="{EAB37087-4324-37C8-055E-15E69BAAE536}"/>
              </a:ext>
            </a:extLst>
          </p:cNvPr>
          <p:cNvSpPr txBox="1">
            <a:spLocks/>
          </p:cNvSpPr>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Amazon Web Services, Inc. or its affiliates. All rights reserved.</a:t>
            </a:r>
          </a:p>
        </p:txBody>
      </p:sp>
    </p:spTree>
    <p:custDataLst>
      <p:tags r:id="rId1"/>
    </p:custDataLst>
    <p:extLst>
      <p:ext uri="{BB962C8B-B14F-4D97-AF65-F5344CB8AC3E}">
        <p14:creationId xmlns:p14="http://schemas.microsoft.com/office/powerpoint/2010/main" val="3617962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8060</Words>
  <Application>Microsoft Office PowerPoint</Application>
  <PresentationFormat>Widescreen</PresentationFormat>
  <Paragraphs>761</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Amazon Ember</vt:lpstr>
      <vt:lpstr>Amazon Ember Light</vt:lpstr>
      <vt:lpstr>Amazon Ember Medium</vt:lpstr>
      <vt:lpstr>Arial</vt:lpstr>
      <vt:lpstr>Bookerly Display</vt:lpstr>
      <vt:lpstr>Calibri</vt:lpstr>
      <vt:lpstr>Calibri Light</vt:lpstr>
      <vt:lpstr>Consolas</vt:lpstr>
      <vt:lpstr>Courier New</vt:lpstr>
      <vt:lpstr>Lucida Console</vt:lpstr>
      <vt:lpstr>Office Theme</vt:lpstr>
      <vt:lpstr>Containers on AWS</vt:lpstr>
      <vt:lpstr>Shipping containers </vt:lpstr>
      <vt:lpstr>Introduction to containers</vt:lpstr>
      <vt:lpstr>A container is a standardized unit of software</vt:lpstr>
      <vt:lpstr>Evolution of deployment models:  Bare-metal servers</vt:lpstr>
      <vt:lpstr>Evolution of deployment models: VMs</vt:lpstr>
      <vt:lpstr>Evolution of deployment models: Containers</vt:lpstr>
      <vt:lpstr>Benefits of using containers</vt:lpstr>
      <vt:lpstr>Docker</vt:lpstr>
      <vt:lpstr>Docker container benefits</vt:lpstr>
      <vt:lpstr>Docker container components</vt:lpstr>
      <vt:lpstr>Docker example deployments</vt:lpstr>
      <vt:lpstr>Dockerfile simple example</vt:lpstr>
      <vt:lpstr>Dockerfile example:  Start a Java application</vt:lpstr>
      <vt:lpstr>Dockerfile example: Common tasks</vt:lpstr>
      <vt:lpstr>Each line of the Dockerfile adds a layer </vt:lpstr>
      <vt:lpstr>Docker CLI commands</vt:lpstr>
      <vt:lpstr>Example of docker build command</vt:lpstr>
      <vt:lpstr>Example of docker images command</vt:lpstr>
      <vt:lpstr>Example of docker run command</vt:lpstr>
      <vt:lpstr>Example of docker exec command</vt:lpstr>
      <vt:lpstr>Example of docker stop and docker rm commands</vt:lpstr>
      <vt:lpstr>Container management challenges (1 of 2)</vt:lpstr>
      <vt:lpstr>Container management challenges (2 of 2)</vt:lpstr>
      <vt:lpstr>Amazon Elastic Container Service (Amazon ECS)</vt:lpstr>
      <vt:lpstr>Amazon Elastic Container Service (Amazon ECS) benefits</vt:lpstr>
      <vt:lpstr>Demo: Deploy Docker container on Amazon Elastic Container Service (Amazon ECS) </vt:lpstr>
      <vt:lpstr>AWS Fargate</vt:lpstr>
      <vt:lpstr>AWS Fargate and the ECS stack</vt:lpstr>
      <vt:lpstr>Using AWS Fargate</vt:lpstr>
      <vt:lpstr>How it works</vt:lpstr>
      <vt:lpstr>When to use AWS Fargate over ECS</vt:lpstr>
      <vt:lpstr>When to use ECS over AWS Fargate</vt:lpstr>
      <vt:lpstr>Kubernetes</vt:lpstr>
      <vt:lpstr>Amazon Elastic Container Service for Kubernetes (Amazon EKS)</vt:lpstr>
      <vt:lpstr>Amazon Elastic Container Registry (Amazon ECR)</vt:lpstr>
      <vt:lpstr>Key 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on AWS</dc:title>
  <dc:creator>Pratima Gautam</dc:creator>
  <cp:lastModifiedBy>Pratima Gautam</cp:lastModifiedBy>
  <cp:revision>5</cp:revision>
  <dcterms:created xsi:type="dcterms:W3CDTF">2024-05-08T23:47:55Z</dcterms:created>
  <dcterms:modified xsi:type="dcterms:W3CDTF">2024-08-26T03:34:02Z</dcterms:modified>
</cp:coreProperties>
</file>